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9" r:id="rId2"/>
    <p:sldId id="319" r:id="rId3"/>
    <p:sldId id="320" r:id="rId4"/>
    <p:sldId id="321" r:id="rId5"/>
    <p:sldId id="322" r:id="rId6"/>
    <p:sldId id="323" r:id="rId7"/>
    <p:sldId id="290" r:id="rId8"/>
    <p:sldId id="292" r:id="rId9"/>
    <p:sldId id="324" r:id="rId10"/>
    <p:sldId id="325" r:id="rId11"/>
    <p:sldId id="326" r:id="rId12"/>
    <p:sldId id="302" r:id="rId13"/>
    <p:sldId id="297" r:id="rId14"/>
    <p:sldId id="295" r:id="rId15"/>
    <p:sldId id="296" r:id="rId16"/>
    <p:sldId id="258" r:id="rId17"/>
    <p:sldId id="300" r:id="rId18"/>
    <p:sldId id="304" r:id="rId19"/>
    <p:sldId id="313" r:id="rId20"/>
    <p:sldId id="286" r:id="rId21"/>
    <p:sldId id="327" r:id="rId22"/>
    <p:sldId id="305" r:id="rId23"/>
    <p:sldId id="311" r:id="rId24"/>
    <p:sldId id="306" r:id="rId25"/>
    <p:sldId id="307" r:id="rId26"/>
    <p:sldId id="287" r:id="rId27"/>
    <p:sldId id="259" r:id="rId28"/>
    <p:sldId id="260" r:id="rId29"/>
    <p:sldId id="288" r:id="rId30"/>
    <p:sldId id="328" r:id="rId31"/>
    <p:sldId id="317" r:id="rId32"/>
    <p:sldId id="316" r:id="rId33"/>
    <p:sldId id="272" r:id="rId34"/>
    <p:sldId id="301" r:id="rId35"/>
    <p:sldId id="278" r:id="rId36"/>
    <p:sldId id="310" r:id="rId37"/>
    <p:sldId id="303" r:id="rId38"/>
    <p:sldId id="29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611" autoAdjust="0"/>
    <p:restoredTop sz="94660"/>
  </p:normalViewPr>
  <p:slideViewPr>
    <p:cSldViewPr>
      <p:cViewPr>
        <p:scale>
          <a:sx n="50" d="100"/>
          <a:sy n="50" d="100"/>
        </p:scale>
        <p:origin x="-2064" y="-48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17BAE2-8653-4CC7-8552-852E79DC05D7}" type="datetimeFigureOut">
              <a:rPr lang="en-US" smtClean="0"/>
              <a:pPr/>
              <a:t>29-Mar-16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EC150D-DC3C-464E-8981-277FA617FBA8}" type="slidenum">
              <a:rPr lang="en-US" smtClean="0"/>
              <a:pPr/>
              <a:t>‹#›</a:t>
            </a:fld>
            <a:endParaRPr lang="en-US"/>
          </a:p>
        </p:txBody>
      </p:sp>
    </p:spTree>
    <p:extLst>
      <p:ext uri="{BB962C8B-B14F-4D97-AF65-F5344CB8AC3E}">
        <p14:creationId xmlns:p14="http://schemas.microsoft.com/office/powerpoint/2010/main" xmlns="" val="3857967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EC150D-DC3C-464E-8981-277FA617FBA8}" type="slidenum">
              <a:rPr lang="en-US" smtClean="0"/>
              <a:pPr/>
              <a:t>1</a:t>
            </a:fld>
            <a:endParaRPr lang="en-US"/>
          </a:p>
        </p:txBody>
      </p:sp>
    </p:spTree>
    <p:extLst>
      <p:ext uri="{BB962C8B-B14F-4D97-AF65-F5344CB8AC3E}">
        <p14:creationId xmlns:p14="http://schemas.microsoft.com/office/powerpoint/2010/main" xmlns="" val="352381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EC150D-DC3C-464E-8981-277FA617FBA8}"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0EEC150D-DC3C-464E-8981-277FA617FBA8}"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EC150D-DC3C-464E-8981-277FA617FBA8}"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EC150D-DC3C-464E-8981-277FA617FBA8}"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EC150D-DC3C-464E-8981-277FA617FBA8}" type="slidenum">
              <a:rPr lang="en-US" smtClean="0"/>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EC150D-DC3C-464E-8981-277FA617FBA8}"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a:lstStyle/>
          <a:p>
            <a:fld id="{734CB941-69C2-452F-8F00-0F2322DCB4E9}" type="slidenum">
              <a:rPr lang="en-US" altLang="ar-QA"/>
              <a:pPr/>
              <a:t>33</a:t>
            </a:fld>
            <a:endParaRPr lang="en-US" altLang="ar-QA"/>
          </a:p>
        </p:txBody>
      </p:sp>
      <p:sp>
        <p:nvSpPr>
          <p:cNvPr id="43011" name="Slide Image Placeholder 1"/>
          <p:cNvSpPr>
            <a:spLocks noGrp="1" noRot="1" noChangeAspect="1" noTextEdit="1"/>
          </p:cNvSpPr>
          <p:nvPr>
            <p:ph type="sldImg"/>
          </p:nvPr>
        </p:nvSpPr>
        <p:spPr bwMode="auto">
          <a:noFill/>
          <a:ln>
            <a:solidFill>
              <a:srgbClr val="000000"/>
            </a:solidFill>
            <a:miter lim="800000"/>
            <a:headEnd/>
            <a:tailEnd/>
          </a:ln>
        </p:spPr>
      </p:sp>
      <p:sp>
        <p:nvSpPr>
          <p:cNvPr id="43012" name="Notes Placeholder 2"/>
          <p:cNvSpPr>
            <a:spLocks noGrp="1"/>
          </p:cNvSpPr>
          <p:nvPr>
            <p:ph type="body" idx="1"/>
          </p:nvPr>
        </p:nvSpPr>
        <p:spPr bwMode="auto">
          <a:noFill/>
        </p:spPr>
        <p:txBody>
          <a:bodyPr/>
          <a:lstStyle/>
          <a:p>
            <a:pPr eaLnBrk="1" hangingPunct="1">
              <a:spcBef>
                <a:spcPct val="0"/>
              </a:spcBef>
            </a:pPr>
            <a:endParaRPr lang="en-US" altLang="ar-QA" smtClean="0"/>
          </a:p>
        </p:txBody>
      </p:sp>
      <p:sp>
        <p:nvSpPr>
          <p:cNvPr id="4301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A8A10DB3-F2E7-41E0-B664-18EB489FD2EA}" type="slidenum">
              <a:rPr lang="en-GB" altLang="ar-QA" sz="1200"/>
              <a:pPr algn="r" eaLnBrk="1" hangingPunct="1"/>
              <a:t>33</a:t>
            </a:fld>
            <a:endParaRPr lang="en-GB" altLang="ar-QA"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53F360-CC1C-4F24-B03B-74DE02B60120}" type="datetimeFigureOut">
              <a:rPr lang="en-US" smtClean="0"/>
              <a:pPr/>
              <a:t>29-Mar-16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53F360-CC1C-4F24-B03B-74DE02B60120}" type="datetimeFigureOut">
              <a:rPr lang="en-US" smtClean="0"/>
              <a:pPr/>
              <a:t>29-Mar-16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53F360-CC1C-4F24-B03B-74DE02B60120}" type="datetimeFigureOut">
              <a:rPr lang="en-US" smtClean="0"/>
              <a:pPr/>
              <a:t>29-Mar-16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53F360-CC1C-4F24-B03B-74DE02B60120}" type="datetimeFigureOut">
              <a:rPr lang="en-US" smtClean="0"/>
              <a:pPr/>
              <a:t>29-Mar-16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53F360-CC1C-4F24-B03B-74DE02B60120}" type="datetimeFigureOut">
              <a:rPr lang="en-US" smtClean="0"/>
              <a:pPr/>
              <a:t>29-Mar-16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53F360-CC1C-4F24-B03B-74DE02B60120}" type="datetimeFigureOut">
              <a:rPr lang="en-US" smtClean="0"/>
              <a:pPr/>
              <a:t>29-Mar-16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53F360-CC1C-4F24-B03B-74DE02B60120}" type="datetimeFigureOut">
              <a:rPr lang="en-US" smtClean="0"/>
              <a:pPr/>
              <a:t>29-Mar-16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53F360-CC1C-4F24-B03B-74DE02B60120}" type="datetimeFigureOut">
              <a:rPr lang="en-US" smtClean="0"/>
              <a:pPr/>
              <a:t>29-Mar-16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3F360-CC1C-4F24-B03B-74DE02B60120}" type="datetimeFigureOut">
              <a:rPr lang="en-US" smtClean="0"/>
              <a:pPr/>
              <a:t>29-Mar-16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53F360-CC1C-4F24-B03B-74DE02B60120}" type="datetimeFigureOut">
              <a:rPr lang="en-US" smtClean="0"/>
              <a:pPr/>
              <a:t>29-Mar-16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53F360-CC1C-4F24-B03B-74DE02B60120}" type="datetimeFigureOut">
              <a:rPr lang="en-US" smtClean="0"/>
              <a:pPr/>
              <a:t>29-Mar-16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C46537-8705-497F-B712-26CBC4B2E40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53F360-CC1C-4F24-B03B-74DE02B60120}" type="datetimeFigureOut">
              <a:rPr lang="en-US" smtClean="0"/>
              <a:pPr/>
              <a:t>29-Mar-16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C46537-8705-497F-B712-26CBC4B2E4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hyperlink" Target="https://www.google.com/url?sa=i&amp;rct=j&amp;q=&amp;esrc=s&amp;source=images&amp;cd=&amp;cad=rja&amp;uact=8&amp;ved=0ahUKEwiz6uzIqObLAhUGnRoKHffbDvEQjRwIBw&amp;url=https://jackiefox1976.wordpress.com/2014/03/01/ergot-poisoning-the-original-purple-haze/&amp;bvm=bv.117868183,d.ZWU&amp;psig=AFQjCNFgO3fS3sSry9H-nY5wLlKrovpK4g&amp;ust=14593546730455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WmOXAqebLAhVM2RoKHaFTDHEQjRwIBw&amp;url=http://www.ancient.eu/Greek_Warfare/&amp;bvm=bv.117868183,d.ZWU&amp;psig=AFQjCNEMt5TqhpiJJ3mS-3t6pvEhmoJHhg&amp;ust=145935559812746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google.com/url?sa=i&amp;rct=j&amp;q=&amp;esrc=s&amp;source=images&amp;cd=&amp;cad=rja&amp;uact=8&amp;ved=0ahUKEwiOwdixvOXLAhWDzRQKHZmPBZMQjRwIBw&amp;url=http://www.scilogs.com/sciencezest/a-new-era-of-biological-warfare/&amp;psig=AFQjCNGlCqv4YIzasZD9h74c9x-CXIZkxA&amp;ust=1459326333176787" TargetMode="Externa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hyperlink" Target="https://www.google.com/url?sa=i&amp;rct=j&amp;q=&amp;esrc=s&amp;source=images&amp;cd=&amp;cad=rja&amp;uact=8&amp;ved=0ahUKEwiOjaqQveXLAhVCORoKHUxYDTsQjRwIBw&amp;url=https://en.wikipedia.org/wiki/Horses_in_World_War_I&amp;psig=AFQjCNEUbNhR4-Ba-UQZ-JdK19cGIaSZDA&amp;ust=1459326525156633"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www.google.com/url?sa=i&amp;rct=j&amp;q=&amp;esrc=s&amp;source=images&amp;cd=&amp;cad=rja&amp;uact=8&amp;ved=0ahUKEwjCj7HsvObLAhUHuxQKHW8_Cg4QjRwIBw&amp;url=http%3A%2F%2Fahrp.org%2Funit-731-field-tests-massive-biological-weapons-tested-on-chinese-cities%2F&amp;psig=AFQjCNFy9ko8cL00iO-vYMjuToGlF117Qw&amp;ust=1459360784402971"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descr="Click for Options"/>
          <p:cNvSpPr>
            <a:spLocks noChangeAspect="1" noChangeArrowheads="1"/>
          </p:cNvSpPr>
          <p:nvPr/>
        </p:nvSpPr>
        <p:spPr bwMode="auto">
          <a:xfrm>
            <a:off x="0" y="-723900"/>
            <a:ext cx="2028825" cy="15144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948" y="0"/>
            <a:ext cx="9216947"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ctangle 1"/>
          <p:cNvSpPr/>
          <p:nvPr/>
        </p:nvSpPr>
        <p:spPr>
          <a:xfrm>
            <a:off x="1905000" y="197835"/>
            <a:ext cx="6154122" cy="584775"/>
          </a:xfrm>
          <a:prstGeom prst="rect">
            <a:avLst/>
          </a:prstGeom>
        </p:spPr>
        <p:txBody>
          <a:bodyPr wrap="square">
            <a:spAutoFit/>
          </a:bodyPr>
          <a:lstStyle/>
          <a:p>
            <a:pPr>
              <a:defRPr/>
            </a:pPr>
            <a:r>
              <a:rPr lang="en-GB" sz="3200" b="1" dirty="0">
                <a:solidFill>
                  <a:schemeClr val="bg1"/>
                </a:solidFill>
              </a:rPr>
              <a:t>History of Biological Weapons</a:t>
            </a:r>
          </a:p>
        </p:txBody>
      </p:sp>
      <p:sp>
        <p:nvSpPr>
          <p:cNvPr id="3" name="Rectangle 2"/>
          <p:cNvSpPr/>
          <p:nvPr/>
        </p:nvSpPr>
        <p:spPr>
          <a:xfrm>
            <a:off x="-76200" y="5429071"/>
            <a:ext cx="5334000" cy="1200329"/>
          </a:xfrm>
          <a:prstGeom prst="rect">
            <a:avLst/>
          </a:prstGeom>
        </p:spPr>
        <p:txBody>
          <a:bodyPr wrap="square">
            <a:spAutoFit/>
          </a:bodyPr>
          <a:lstStyle/>
          <a:p>
            <a:r>
              <a:rPr lang="en-GB" b="1" dirty="0" smtClean="0">
                <a:solidFill>
                  <a:schemeClr val="bg1"/>
                </a:solidFill>
              </a:rPr>
              <a:t>Dr </a:t>
            </a:r>
            <a:r>
              <a:rPr lang="en-GB" b="1" dirty="0">
                <a:solidFill>
                  <a:schemeClr val="bg1"/>
                </a:solidFill>
              </a:rPr>
              <a:t>NaserAli Al-Ansari</a:t>
            </a:r>
          </a:p>
          <a:p>
            <a:r>
              <a:rPr lang="en-GB" b="1" dirty="0">
                <a:solidFill>
                  <a:schemeClr val="bg1"/>
                </a:solidFill>
              </a:rPr>
              <a:t>Consultant Medical Microbiologist </a:t>
            </a:r>
            <a:r>
              <a:rPr lang="en-GB" b="1" dirty="0" smtClean="0">
                <a:solidFill>
                  <a:schemeClr val="bg1"/>
                </a:solidFill>
              </a:rPr>
              <a:t>&amp; </a:t>
            </a:r>
            <a:r>
              <a:rPr lang="en-GB" b="1" dirty="0">
                <a:solidFill>
                  <a:schemeClr val="bg1"/>
                </a:solidFill>
              </a:rPr>
              <a:t>Infection Control </a:t>
            </a:r>
          </a:p>
          <a:p>
            <a:r>
              <a:rPr lang="en-GB" b="1" dirty="0" smtClean="0">
                <a:solidFill>
                  <a:schemeClr val="bg1"/>
                </a:solidFill>
              </a:rPr>
              <a:t>Al Wakra Hospital - HMC</a:t>
            </a:r>
            <a:endParaRPr lang="en-GB" b="1" dirty="0">
              <a:solidFill>
                <a:schemeClr val="bg1"/>
              </a:solidFill>
            </a:endParaRPr>
          </a:p>
          <a:p>
            <a:r>
              <a:rPr lang="en-GB" b="1" dirty="0" smtClean="0">
                <a:solidFill>
                  <a:schemeClr val="bg1"/>
                </a:solidFill>
              </a:rPr>
              <a:t>Qatar</a:t>
            </a:r>
            <a:endParaRPr lang="en-GB"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Image result for ergot"/>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32" name="Picture 4" descr="https://encrypted-tbn1.gstatic.com/images?q=tbn:ANd9GcRZo5mg8Yr7nLYIVCUnc1SCgfMXlipSZjh8O7i44ajNL_X9_2pxGYwdKsZJ"/>
          <p:cNvPicPr>
            <a:picLocks noChangeAspect="1" noChangeArrowheads="1"/>
          </p:cNvPicPr>
          <p:nvPr/>
        </p:nvPicPr>
        <p:blipFill>
          <a:blip r:embed="rId3"/>
          <a:srcRect/>
          <a:stretch>
            <a:fillRect/>
          </a:stretch>
        </p:blipFill>
        <p:spPr bwMode="auto">
          <a:xfrm>
            <a:off x="0" y="3052031"/>
            <a:ext cx="4343400" cy="3501170"/>
          </a:xfrm>
          <a:prstGeom prst="rect">
            <a:avLst/>
          </a:prstGeom>
          <a:noFill/>
        </p:spPr>
      </p:pic>
      <p:sp>
        <p:nvSpPr>
          <p:cNvPr id="48134" name="AutoShape 6" descr="Image result for ergot poisoning"/>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6" name="AutoShape 8" descr="Image result for ergot poisoning"/>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8" name="AutoShape 10" descr="Image result for ergot poisoning"/>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40" name="AutoShape 12" descr="Image result for ergot poisoning"/>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42" name="AutoShape 14" descr="Image result for ergot poisoning"/>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Rectangle 15"/>
          <p:cNvSpPr/>
          <p:nvPr/>
        </p:nvSpPr>
        <p:spPr>
          <a:xfrm>
            <a:off x="3352800" y="762000"/>
            <a:ext cx="2362200" cy="461665"/>
          </a:xfrm>
          <a:prstGeom prst="rect">
            <a:avLst/>
          </a:prstGeom>
        </p:spPr>
        <p:txBody>
          <a:bodyPr wrap="square">
            <a:spAutoFit/>
          </a:bodyPr>
          <a:lstStyle/>
          <a:p>
            <a:r>
              <a:rPr lang="en-US" sz="2400" b="1" dirty="0" smtClean="0"/>
              <a:t>Assyrians</a:t>
            </a:r>
          </a:p>
        </p:txBody>
      </p:sp>
      <p:pic>
        <p:nvPicPr>
          <p:cNvPr id="48144" name="Picture 16" descr="https://jackiefox1976.files.wordpress.com/2014/03/ergotism.jpg">
            <a:hlinkClick r:id="rId4"/>
          </p:cNvPr>
          <p:cNvPicPr>
            <a:picLocks noChangeAspect="1" noChangeArrowheads="1"/>
          </p:cNvPicPr>
          <p:nvPr/>
        </p:nvPicPr>
        <p:blipFill>
          <a:blip r:embed="rId5" cstate="print"/>
          <a:srcRect/>
          <a:stretch>
            <a:fillRect/>
          </a:stretch>
        </p:blipFill>
        <p:spPr bwMode="auto">
          <a:xfrm>
            <a:off x="4343401" y="3048000"/>
            <a:ext cx="4800599" cy="300548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ancient.eu/uploads/images/3012.jpg?v=1431032608">
            <a:hlinkClick r:id="rId3"/>
          </p:cNvPr>
          <p:cNvPicPr>
            <a:picLocks noChangeAspect="1" noChangeArrowheads="1"/>
          </p:cNvPicPr>
          <p:nvPr/>
        </p:nvPicPr>
        <p:blipFill>
          <a:blip r:embed="rId4" cstate="print"/>
          <a:srcRect/>
          <a:stretch>
            <a:fillRect/>
          </a:stretch>
        </p:blipFill>
        <p:spPr bwMode="auto">
          <a:xfrm>
            <a:off x="1828800" y="2590800"/>
            <a:ext cx="5524500" cy="4143375"/>
          </a:xfrm>
          <a:prstGeom prst="rect">
            <a:avLst/>
          </a:prstGeom>
          <a:noFill/>
        </p:spPr>
      </p:pic>
      <p:sp>
        <p:nvSpPr>
          <p:cNvPr id="3" name="Rectangle 2"/>
          <p:cNvSpPr/>
          <p:nvPr/>
        </p:nvSpPr>
        <p:spPr>
          <a:xfrm>
            <a:off x="1371600" y="304801"/>
            <a:ext cx="6096000" cy="830997"/>
          </a:xfrm>
          <a:prstGeom prst="rect">
            <a:avLst/>
          </a:prstGeom>
        </p:spPr>
        <p:txBody>
          <a:bodyPr wrap="square">
            <a:spAutoFit/>
          </a:bodyPr>
          <a:lstStyle/>
          <a:p>
            <a:pPr algn="ctr"/>
            <a:r>
              <a:rPr lang="en-US" sz="2400" b="1" dirty="0" smtClean="0"/>
              <a:t>Greeks poisoning the water of </a:t>
            </a:r>
            <a:r>
              <a:rPr lang="en-US" sz="2400" b="1" dirty="0" err="1" smtClean="0"/>
              <a:t>Kirrha</a:t>
            </a:r>
            <a:r>
              <a:rPr lang="en-US" sz="2400" b="1" dirty="0" smtClean="0"/>
              <a:t> using hellebore </a:t>
            </a:r>
            <a:endParaRPr lang="en-US" sz="2400" b="1" dirty="0"/>
          </a:p>
        </p:txBody>
      </p:sp>
      <p:sp>
        <p:nvSpPr>
          <p:cNvPr id="4" name="Rectangle 3"/>
          <p:cNvSpPr/>
          <p:nvPr/>
        </p:nvSpPr>
        <p:spPr>
          <a:xfrm>
            <a:off x="1447800" y="1295400"/>
            <a:ext cx="6781800" cy="1200329"/>
          </a:xfrm>
          <a:prstGeom prst="rect">
            <a:avLst/>
          </a:prstGeom>
        </p:spPr>
        <p:txBody>
          <a:bodyPr wrap="square">
            <a:spAutoFit/>
          </a:bodyPr>
          <a:lstStyle/>
          <a:p>
            <a:r>
              <a:rPr lang="en-US" dirty="0" smtClean="0"/>
              <a:t>During the Siege of </a:t>
            </a:r>
            <a:r>
              <a:rPr lang="en-US" dirty="0" err="1" smtClean="0"/>
              <a:t>Kirrha</a:t>
            </a:r>
            <a:r>
              <a:rPr lang="en-US" dirty="0" smtClean="0"/>
              <a:t> in 585 BC, hellebore was reportedly used by the Greek besiegers to poison the city's water supply. The defenders were subsequently so weakened by diarrhea that they were unable to defend the city from assault</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5240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2971800" y="0"/>
            <a:ext cx="1981200" cy="461665"/>
          </a:xfrm>
          <a:prstGeom prst="rect">
            <a:avLst/>
          </a:prstGeom>
        </p:spPr>
        <p:txBody>
          <a:bodyPr wrap="square">
            <a:spAutoFit/>
          </a:bodyPr>
          <a:lstStyle/>
          <a:p>
            <a:pPr algn="ctr"/>
            <a:r>
              <a:rPr lang="en-US" sz="2400" b="1" dirty="0" smtClean="0">
                <a:solidFill>
                  <a:schemeClr val="bg1"/>
                </a:solidFill>
              </a:rPr>
              <a:t>The Aztec </a:t>
            </a:r>
            <a:endParaRPr lang="en-US" sz="2400" b="1" dirty="0">
              <a:solidFill>
                <a:schemeClr val="bg1"/>
              </a:solidFill>
            </a:endParaRPr>
          </a:p>
        </p:txBody>
      </p:sp>
    </p:spTree>
    <p:extLst>
      <p:ext uri="{BB962C8B-B14F-4D97-AF65-F5344CB8AC3E}">
        <p14:creationId xmlns:p14="http://schemas.microsoft.com/office/powerpoint/2010/main" xmlns="" val="1005288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4924"/>
            <a:ext cx="9144000" cy="6823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9473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95800" y="2788445"/>
            <a:ext cx="4648200" cy="4069555"/>
          </a:xfrm>
          <a:prstGeom prst="rect">
            <a:avLst/>
          </a:prstGeom>
          <a:noFill/>
          <a:ln w="41275" cap="rnd" cmpd="sng">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83299" y="0"/>
            <a:ext cx="3060701" cy="2788445"/>
          </a:xfrm>
          <a:prstGeom prst="rect">
            <a:avLst/>
          </a:prstGeom>
          <a:noFill/>
          <a:ln w="41275" cap="rnd" cmpd="sng">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76600" y="12700"/>
            <a:ext cx="2806699" cy="2775745"/>
          </a:xfrm>
          <a:prstGeom prst="rect">
            <a:avLst/>
          </a:prstGeom>
          <a:noFill/>
          <a:ln w="41275" cap="rnd" cmpd="sng">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2788445"/>
            <a:ext cx="4495800" cy="4069555"/>
          </a:xfrm>
          <a:prstGeom prst="rect">
            <a:avLst/>
          </a:prstGeom>
          <a:noFill/>
          <a:ln w="4127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2700" y="12700"/>
            <a:ext cx="3289300" cy="2765425"/>
          </a:xfrm>
          <a:prstGeom prst="rect">
            <a:avLst/>
          </a:prstGeom>
          <a:noFill/>
          <a:ln w="41275" cap="rnd" cmpd="sng">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6556729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12700"/>
            <a:ext cx="4648201" cy="3441700"/>
          </a:xfrm>
          <a:prstGeom prst="rect">
            <a:avLst/>
          </a:prstGeom>
          <a:noFill/>
          <a:ln w="44450" cap="rnd" cmpd="sng">
            <a:solidFill>
              <a:schemeClr val="bg1">
                <a:lumMod val="95000"/>
                <a:alpha val="68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0"/>
            <a:ext cx="4495800" cy="3429000"/>
          </a:xfrm>
          <a:prstGeom prst="rect">
            <a:avLst/>
          </a:prstGeom>
          <a:noFill/>
          <a:ln w="44450" cap="rnd" cmpd="sng">
            <a:solidFill>
              <a:schemeClr val="bg1">
                <a:lumMod val="95000"/>
                <a:alpha val="68000"/>
              </a:schemeClr>
            </a:solidFill>
            <a:miter lim="800000"/>
            <a:headEnd/>
            <a:tailEnd/>
          </a:ln>
          <a:extLst>
            <a:ext uri="{909E8E84-426E-40DD-AFC4-6F175D3DCCD1}">
              <a14:hiddenFill xmlns:a14="http://schemas.microsoft.com/office/drawing/2010/main" xmlns="">
                <a:solidFill>
                  <a:schemeClr val="accent1"/>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429000"/>
            <a:ext cx="4648200" cy="3429000"/>
          </a:xfrm>
          <a:prstGeom prst="rect">
            <a:avLst/>
          </a:prstGeom>
          <a:noFill/>
          <a:ln w="44450" cap="rnd" cmpd="sng">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48200" y="3429000"/>
            <a:ext cx="4495800" cy="3429000"/>
          </a:xfrm>
          <a:prstGeom prst="rect">
            <a:avLst/>
          </a:prstGeom>
          <a:noFill/>
          <a:ln w="44450" cap="rnd" cmpd="sng">
            <a:solidFill>
              <a:schemeClr val="bg1">
                <a:lumMod val="95000"/>
                <a:alpha val="68000"/>
              </a:schemeClr>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600579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28800" y="1676400"/>
            <a:ext cx="6097709" cy="4753332"/>
          </a:xfrm>
          <a:prstGeom prst="rect">
            <a:avLst/>
          </a:prstGeom>
        </p:spPr>
      </p:pic>
      <p:sp>
        <p:nvSpPr>
          <p:cNvPr id="9" name="Rectangle 8"/>
          <p:cNvSpPr/>
          <p:nvPr/>
        </p:nvSpPr>
        <p:spPr>
          <a:xfrm>
            <a:off x="1752600" y="457200"/>
            <a:ext cx="5848076" cy="461665"/>
          </a:xfrm>
          <a:prstGeom prst="rect">
            <a:avLst/>
          </a:prstGeom>
        </p:spPr>
        <p:txBody>
          <a:bodyPr wrap="none">
            <a:spAutoFit/>
          </a:bodyPr>
          <a:lstStyle/>
          <a:p>
            <a:r>
              <a:rPr lang="en-US" sz="2400" b="1" dirty="0" smtClean="0"/>
              <a:t>BRITISH WAR WITH THE NATIVE AMERICANS</a:t>
            </a:r>
            <a:endParaRPr lang="en-US" sz="2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8200" y="381000"/>
            <a:ext cx="4343400" cy="32003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86012" y="3581399"/>
            <a:ext cx="4371975" cy="31337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4775" y="419100"/>
            <a:ext cx="4391025" cy="3095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391"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676400" y="76200"/>
            <a:ext cx="5448300" cy="409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8161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76400" y="200025"/>
            <a:ext cx="5448300" cy="4095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609600"/>
            <a:ext cx="4448175" cy="2828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8201" y="609600"/>
            <a:ext cx="4267200" cy="2828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108200" y="3505200"/>
            <a:ext cx="4876799" cy="3124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1650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http://www.scilogs.com/sciencezest/files/GasMaskManHorse.jpg">
            <a:hlinkClick r:id="rId2"/>
          </p:cNvPr>
          <p:cNvSpPr>
            <a:spLocks noChangeAspect="1" noChangeArrowheads="1"/>
          </p:cNvSpPr>
          <p:nvPr/>
        </p:nvSpPr>
        <p:spPr bwMode="auto">
          <a:xfrm>
            <a:off x="155575" y="-1423988"/>
            <a:ext cx="7810500" cy="29813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8" name="Picture 4" descr="http://www.scilogs.com/sciencezest/files/GasMaskManHorse.jpg">
            <a:hlinkClick r:id="rId2"/>
          </p:cNvPr>
          <p:cNvPicPr>
            <a:picLocks noChangeAspect="1" noChangeArrowheads="1"/>
          </p:cNvPicPr>
          <p:nvPr/>
        </p:nvPicPr>
        <p:blipFill>
          <a:blip r:embed="rId3"/>
          <a:srcRect/>
          <a:stretch>
            <a:fillRect/>
          </a:stretch>
        </p:blipFill>
        <p:spPr bwMode="auto">
          <a:xfrm>
            <a:off x="152400" y="762000"/>
            <a:ext cx="4267200" cy="3048000"/>
          </a:xfrm>
          <a:prstGeom prst="rect">
            <a:avLst/>
          </a:prstGeom>
          <a:noFill/>
        </p:spPr>
      </p:pic>
      <p:sp>
        <p:nvSpPr>
          <p:cNvPr id="6152" name="AutoShape 8" descr="https://upload.wikimedia.org/wikipedia/commons/6/62/Landing_horses_at_Gallipoli,_ca_1915.jpg">
            <a:hlinkClick r:id="rId4"/>
          </p:cNvPr>
          <p:cNvSpPr>
            <a:spLocks noChangeAspect="1" noChangeArrowheads="1"/>
          </p:cNvSpPr>
          <p:nvPr/>
        </p:nvSpPr>
        <p:spPr bwMode="auto">
          <a:xfrm>
            <a:off x="228600" y="-1600200"/>
            <a:ext cx="547687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54" name="Picture 10" descr="https://upload.wikimedia.org/wikipedia/commons/6/62/Landing_horses_at_Gallipoli,_ca_1915.jpg">
            <a:hlinkClick r:id="rId4"/>
          </p:cNvPr>
          <p:cNvPicPr>
            <a:picLocks noChangeAspect="1" noChangeArrowheads="1"/>
          </p:cNvPicPr>
          <p:nvPr/>
        </p:nvPicPr>
        <p:blipFill>
          <a:blip r:embed="rId5"/>
          <a:srcRect/>
          <a:stretch>
            <a:fillRect/>
          </a:stretch>
        </p:blipFill>
        <p:spPr bwMode="auto">
          <a:xfrm>
            <a:off x="4572000" y="3657600"/>
            <a:ext cx="4418631" cy="2971800"/>
          </a:xfrm>
          <a:prstGeom prst="rect">
            <a:avLst/>
          </a:prstGeom>
          <a:noFill/>
        </p:spPr>
      </p:pic>
      <p:sp>
        <p:nvSpPr>
          <p:cNvPr id="7" name="Rectangle 6"/>
          <p:cNvSpPr/>
          <p:nvPr/>
        </p:nvSpPr>
        <p:spPr>
          <a:xfrm>
            <a:off x="2895600" y="228600"/>
            <a:ext cx="4151714" cy="461665"/>
          </a:xfrm>
          <a:prstGeom prst="rect">
            <a:avLst/>
          </a:prstGeom>
        </p:spPr>
        <p:txBody>
          <a:bodyPr wrap="none">
            <a:spAutoFit/>
          </a:bodyPr>
          <a:lstStyle/>
          <a:p>
            <a:r>
              <a:rPr lang="en-US" sz="2400" b="1" dirty="0" smtClean="0"/>
              <a:t>WORLD WAR I THROUGH 1945 </a:t>
            </a:r>
            <a:endParaRPr lang="en-US" sz="2400" b="1" dirty="0"/>
          </a:p>
        </p:txBody>
      </p:sp>
    </p:spTree>
    <p:extLst>
      <p:ext uri="{BB962C8B-B14F-4D97-AF65-F5344CB8AC3E}">
        <p14:creationId xmlns:p14="http://schemas.microsoft.com/office/powerpoint/2010/main" xmlns="" val="2974311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3"/>
          <a:srcRect/>
          <a:stretch>
            <a:fillRect/>
          </a:stretch>
        </p:blipFill>
        <p:spPr bwMode="auto">
          <a:xfrm>
            <a:off x="3429000" y="2362200"/>
            <a:ext cx="2743200" cy="2057400"/>
          </a:xfrm>
          <a:prstGeom prst="rect">
            <a:avLst/>
          </a:prstGeom>
          <a:noFill/>
          <a:ln w="9525">
            <a:noFill/>
            <a:miter lim="800000"/>
            <a:headEnd/>
            <a:tailEnd/>
          </a:ln>
        </p:spPr>
      </p:pic>
      <p:pic>
        <p:nvPicPr>
          <p:cNvPr id="13315" name="Picture 2"/>
          <p:cNvPicPr>
            <a:picLocks noChangeAspect="1"/>
          </p:cNvPicPr>
          <p:nvPr/>
        </p:nvPicPr>
        <p:blipFill>
          <a:blip r:embed="rId4"/>
          <a:srcRect/>
          <a:stretch>
            <a:fillRect/>
          </a:stretch>
        </p:blipFill>
        <p:spPr bwMode="auto">
          <a:xfrm>
            <a:off x="0" y="0"/>
            <a:ext cx="3352800" cy="2349500"/>
          </a:xfrm>
          <a:prstGeom prst="rect">
            <a:avLst/>
          </a:prstGeom>
          <a:noFill/>
          <a:ln w="9525">
            <a:noFill/>
            <a:miter lim="800000"/>
            <a:headEnd/>
            <a:tailEnd/>
          </a:ln>
        </p:spPr>
      </p:pic>
      <p:pic>
        <p:nvPicPr>
          <p:cNvPr id="13316" name="Picture 3"/>
          <p:cNvPicPr>
            <a:picLocks noChangeAspect="1"/>
          </p:cNvPicPr>
          <p:nvPr/>
        </p:nvPicPr>
        <p:blipFill>
          <a:blip r:embed="rId5"/>
          <a:srcRect/>
          <a:stretch>
            <a:fillRect/>
          </a:stretch>
        </p:blipFill>
        <p:spPr bwMode="auto">
          <a:xfrm>
            <a:off x="127000" y="2400300"/>
            <a:ext cx="3225800" cy="2171700"/>
          </a:xfrm>
          <a:prstGeom prst="rect">
            <a:avLst/>
          </a:prstGeom>
          <a:noFill/>
          <a:ln w="9525">
            <a:noFill/>
            <a:miter lim="800000"/>
            <a:headEnd/>
            <a:tailEnd/>
          </a:ln>
        </p:spPr>
      </p:pic>
      <p:pic>
        <p:nvPicPr>
          <p:cNvPr id="13317" name="Picture 4"/>
          <p:cNvPicPr>
            <a:picLocks noChangeAspect="1"/>
          </p:cNvPicPr>
          <p:nvPr/>
        </p:nvPicPr>
        <p:blipFill>
          <a:blip r:embed="rId6"/>
          <a:srcRect/>
          <a:stretch>
            <a:fillRect/>
          </a:stretch>
        </p:blipFill>
        <p:spPr bwMode="auto">
          <a:xfrm>
            <a:off x="3429000" y="0"/>
            <a:ext cx="2819400" cy="2286000"/>
          </a:xfrm>
          <a:prstGeom prst="rect">
            <a:avLst/>
          </a:prstGeom>
          <a:noFill/>
          <a:ln w="9525">
            <a:noFill/>
            <a:miter lim="800000"/>
            <a:headEnd/>
            <a:tailEnd/>
          </a:ln>
        </p:spPr>
      </p:pic>
      <p:pic>
        <p:nvPicPr>
          <p:cNvPr id="13318" name="Picture 5"/>
          <p:cNvPicPr>
            <a:picLocks noChangeAspect="1"/>
          </p:cNvPicPr>
          <p:nvPr/>
        </p:nvPicPr>
        <p:blipFill>
          <a:blip r:embed="rId7"/>
          <a:srcRect/>
          <a:stretch>
            <a:fillRect/>
          </a:stretch>
        </p:blipFill>
        <p:spPr bwMode="auto">
          <a:xfrm>
            <a:off x="152400" y="4648494"/>
            <a:ext cx="3200400" cy="2057106"/>
          </a:xfrm>
          <a:prstGeom prst="rect">
            <a:avLst/>
          </a:prstGeom>
          <a:noFill/>
          <a:ln w="9525">
            <a:noFill/>
            <a:miter lim="800000"/>
            <a:headEnd/>
            <a:tailEnd/>
          </a:ln>
        </p:spPr>
      </p:pic>
      <p:pic>
        <p:nvPicPr>
          <p:cNvPr id="13319" name="Picture 6"/>
          <p:cNvPicPr>
            <a:picLocks noChangeAspect="1"/>
          </p:cNvPicPr>
          <p:nvPr/>
        </p:nvPicPr>
        <p:blipFill>
          <a:blip r:embed="rId8"/>
          <a:srcRect/>
          <a:stretch>
            <a:fillRect/>
          </a:stretch>
        </p:blipFill>
        <p:spPr bwMode="auto">
          <a:xfrm>
            <a:off x="6324600" y="76200"/>
            <a:ext cx="2590800" cy="2209800"/>
          </a:xfrm>
          <a:prstGeom prst="rect">
            <a:avLst/>
          </a:prstGeom>
          <a:noFill/>
          <a:ln w="9525">
            <a:noFill/>
            <a:miter lim="800000"/>
            <a:headEnd/>
            <a:tailEnd/>
          </a:ln>
        </p:spPr>
      </p:pic>
      <p:pic>
        <p:nvPicPr>
          <p:cNvPr id="13320" name="Picture 7"/>
          <p:cNvPicPr>
            <a:picLocks noChangeAspect="1"/>
          </p:cNvPicPr>
          <p:nvPr/>
        </p:nvPicPr>
        <p:blipFill>
          <a:blip r:embed="rId9"/>
          <a:srcRect/>
          <a:stretch>
            <a:fillRect/>
          </a:stretch>
        </p:blipFill>
        <p:spPr bwMode="auto">
          <a:xfrm>
            <a:off x="3429000" y="4495800"/>
            <a:ext cx="2722563" cy="2098675"/>
          </a:xfrm>
          <a:prstGeom prst="rect">
            <a:avLst/>
          </a:prstGeom>
          <a:noFill/>
          <a:ln w="9525">
            <a:noFill/>
            <a:miter lim="800000"/>
            <a:headEnd/>
            <a:tailEnd/>
          </a:ln>
        </p:spPr>
      </p:pic>
      <p:pic>
        <p:nvPicPr>
          <p:cNvPr id="13321" name="Picture 8"/>
          <p:cNvPicPr>
            <a:picLocks noChangeAspect="1"/>
          </p:cNvPicPr>
          <p:nvPr/>
        </p:nvPicPr>
        <p:blipFill>
          <a:blip r:embed="rId10"/>
          <a:srcRect/>
          <a:stretch>
            <a:fillRect/>
          </a:stretch>
        </p:blipFill>
        <p:spPr bwMode="auto">
          <a:xfrm>
            <a:off x="6248400" y="2362200"/>
            <a:ext cx="2667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http://t0.gstatic.com/images?q=tbn:ANd9GcQAufPwlF4hZvn7vcURftuDmoz4SduBm8TEz6-6NC75ZXqO6UoPDw:www.antifascistencyclopedia.com/wp-content/uploads/2010/05/image0031.jpg"/>
          <p:cNvPicPr>
            <a:picLocks noGrp="1" noChangeAspect="1" noChangeArrowheads="1"/>
          </p:cNvPicPr>
          <p:nvPr>
            <p:ph type="pic" idx="4294967295"/>
          </p:nvPr>
        </p:nvPicPr>
        <p:blipFill>
          <a:blip r:embed="rId3"/>
          <a:srcRect l="2563" r="2563"/>
          <a:stretch>
            <a:fillRect/>
          </a:stretch>
        </p:blipFill>
        <p:spPr>
          <a:xfrm>
            <a:off x="685800" y="685800"/>
            <a:ext cx="7620000" cy="5715000"/>
          </a:xfrm>
          <a:noFill/>
        </p:spPr>
      </p:pic>
      <p:sp>
        <p:nvSpPr>
          <p:cNvPr id="5" name="Rectangle 4"/>
          <p:cNvSpPr/>
          <p:nvPr/>
        </p:nvSpPr>
        <p:spPr>
          <a:xfrm>
            <a:off x="2209800" y="228600"/>
            <a:ext cx="5102102" cy="461665"/>
          </a:xfrm>
          <a:prstGeom prst="rect">
            <a:avLst/>
          </a:prstGeom>
        </p:spPr>
        <p:txBody>
          <a:bodyPr wrap="none">
            <a:spAutoFit/>
          </a:bodyPr>
          <a:lstStyle/>
          <a:p>
            <a:pPr>
              <a:defRPr/>
            </a:pPr>
            <a:r>
              <a:rPr lang="en-US" sz="2400" b="1" dirty="0" smtClean="0"/>
              <a:t>THE BRITISH ANTHRAX DEVELOPMENT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58847"/>
            <a:ext cx="4572000" cy="1877437"/>
          </a:xfrm>
          <a:prstGeom prst="rect">
            <a:avLst/>
          </a:prstGeom>
        </p:spPr>
        <p:txBody>
          <a:bodyPr>
            <a:spAutoFit/>
          </a:bodyPr>
          <a:lstStyle/>
          <a:p>
            <a:r>
              <a:rPr lang="en-US" sz="2000" b="1" dirty="0" smtClean="0"/>
              <a:t>Peter Williams &amp; David Wallace (1989), Unit 731: Japan's Secret Biological Warfare in World War II, Free Press, ISBN 0-02-935301-7</a:t>
            </a:r>
          </a:p>
          <a:p>
            <a:endParaRPr lang="en-US" dirty="0" smtClean="0"/>
          </a:p>
          <a:p>
            <a:endParaRPr lang="en-US" dirty="0" smtClean="0"/>
          </a:p>
        </p:txBody>
      </p:sp>
      <p:sp>
        <p:nvSpPr>
          <p:cNvPr id="53251" name="AutoShape 3" descr="Image result for unit 731 japan"/>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253" name="AutoShape 5" descr="data:image/jpeg;base64,/9j/4AAQSkZJRgABAQAAAQABAAD/2wCEAAkGBxMSEhUTExQWFhUXGR8YFxcYGCAgHxsaIBogHR4gHx4iHighHx0lHxsfIjEiJSkrLi4uGyAzODMtNygtLisBCgoKDQ0OFRAPFS0ZFRkrLSsrKystKy0tKysrKysrNy03Ky03LSsrKystKy0rKysrKy0rKys3KysrKysrKysrK//AABEIAKwBJgMBIgACEQEDEQH/xAAcAAACAgMBAQAAAAAAAAAAAAAFBgQHAAIDAQj/xABJEAACAgAFAgQEBAMFAwkIAwABAgMRAAQSITEFQQYTIlEyYXGBBxQjQlKRoTNiscHRcrLhFSZzgpPS0/DxFjU2U2OStOIIJDT/xAAWAQEBAQAAAAAAAAAAAAAAAAAAAQL/xAAXEQEBAQEAAAAAAAAAAAAAAAAAAREx/9oADAMBAAIRAxEAPwCwwMbDGY9AxVegY6AY1Ax0UYIwY6qMagY6LgNlGNsYMbAYKxMdgMaqMbA4DYDGwxGmzqLYuyP2jn+WFrP+KP1VjQijY2I1FhvW/pArfm/lgYbnlCiyaGOKZxnNRqQPdh/liP08hgpbe+O/9Rtgyi1gBkGSfzA0h1bHBXGYzERmMxmMwGYzGYzAeE49xmMwGY1ZAecbYzARJsgp7VgblJpomdWJdQxrVyB2Abv98HceFRgI0GfRjV03sdv/AFxKxFzGSV+RiGqzRcW6+x/17YKLYzELL9RVtjan2b/XE3BGYzGYzAZjMZjMBmMxmMwGYzGYzAKYGN1xC0T3s0dfNGv/AH8dVWX+JP8A7T/3sFSxjouIKpNv6k+XoP8A38bRpP8Axx1/0bf+JiggBjoMDRHmP44/+yP/AImOOZfNj4PKb6ow/wAHOANDHoOFfO9R6ggtYYX992H+eBeWGdzOYVi80EbIS8atsrghaDVdNuw+QwDD1jxTFBJ5IDSTEX5aDf7ngYzJDNTjVKPKXf0Ke3zYb/yrHfp/hqJJDLRaQimdjZPvvg8iUKwAPPdLSOCSrT0liUAvYXe4Nn63ij2668cisg06DaeYzWRdi0ut999ydzfGL48USumVmaNdbBCQtgX787cf+h4x86eTLITIDqKbgAFmCg6QxFGlvu9c4Ksvwb1x81ONTensvwgDbZUoj5Xtxye1snORqQhdAxqlLCzfG13infwlyMjT26y0hN1QRdq37myDwO2PfG4/5z5H6Q/78mIlXNLKFBZiABySaA++OQz0Wkv5iaBsW1DSDxzddx/PAL8Sf/dWd/6B/wDdxVPTx/zSzA/+uP8A8mLBF7xSK4DKQyngqbB7cjEeR4Q2hnAc8L5lE/QXeKH/AAl8ZN0+RMvmbXKZj1RseI21FdQP8BZSrexF7eqznjH/AOKcj/sxf4y4C3kniRvL1qGJ+Evbb/Im8eP1SAEgzRgjYguux/niofEw/wCdeU+kf+5JjX8Uvw1ysGXzfUVeYymQSFWKaLlnUNsIw1DWa9XYc4C4E6pASAJoyTsAHXc/zx3khDVd7exI/wADimPwt/DTKz5fKdQaSYSiQyBVKaLinYLsYy1HQL9Xc8YuvAD8xJAjU8oRqujMRt9NWPY+p5dRQnj+8oJ/mTeFjxl+GeV6nOMxNJMrBBGBGUqgWP7o2N+o9/bFQ9U8DZf/AJXi6bk2keivnySFTo/c9aUUDSlc3bMBtgPoufPxIaeRFPNMwBr6E48j6lCxAWWMk8AOpJ+14rj8XvDPTjWezss6sEEKRxFPWQWYABkbfc2bAAGEv8FvD2XmzgzDTIjwktFl9Q8xtiNTHSoKgH9o3O50jYhfUnU4FJBmjBGxBdQQfnviXj52/HDwtDlMyk6F2bNtNJIH0kKQU+GlBA9Z5J4GPonAQ89klcHb6/PAUtPCfQdv4W3H+o+2GbHKSBTvWAF5Xr68SqYz78r/AD7ffBdHDCwQR7jAzO9HDg0aP0wDhimyklousMKKFiBd88EX8/ngpxxmF3I+KFZWeVPLUMUFanJYMVOwXbg4lr4jgIu3/wCzf/TBBfGYhRdRVharIR/sN/pjZ88AL0SfQIScBLxmIZ6gP4Jf+zb/AExmAAwMSNwV+Rr/ACx2AxouOqDCK2UY3UYxRjcDFHKeQqLClvoR/njgM6f/AJbe/K/64mSqSNsczEd9hx/XEHSAl0BK6Sexo445HJaXLULqr+W3+mJqLsMdY174FbKuOgGMUY6gYIUvxEWT8mwjJBLKCB+4E6SpPZd7J7AHFKJlsxqS5FiZgVpnaMhCas1toN0K5A2HF3V+Jy3kJQCRfcXfBO1fMDFF5nJSArszBjqD8lt6uwzUBdbkX37Yqrj/AA28vSY8vmdao3rUIASKo3qGqr4N8AdsKn4ryHKdbyWddSYQse4/uSMXA/vBXBrveHz8OsrHBCsSshcqHOnZmBGzFd62rcEg3/Nj6x0iDNRmLMRrLGf2sO/uDyD8xRxBX/4i/iBkJOmzxQ5hJZJk8tUSyRq2JYftAFnevbC5Hkni8JSaxXmOsig/wtmo9J+4Fj5EYfcn+FfSo3DjLaiDYDyO6/dWYg/cHDL1no8ObgbLzprietS2V+Fgw3UgiioOx7YIqzoPg+PqXh7LKaWaPzmhkPY+fJan+41AH7HthF8K5nMN1jIpmb82B1gp/iATXQb3rVV9xXPOPoXJdIgyuXXKwgxRLekamNWxY+piTuzE7nAvqPhHKyZkZx1AzCBdMoZgVI2DEA6SasWwO1e2CkDxED/7VZS6JqPgf3JPniR+JeZzv5DORyPG0AlVVBX9TSJ0K+oGua7XQxYX/snlJMxHnZE15lANM2tuwIHpVgh2Y/t74CeKshHOZIJVLRuwJXUwBIII4I7gcYAN+B+albLxxM/6UaO6KB/FmHG570Vfb5jFm5lnFadPzsH/AFwq+B+lwZd3SCMoioFAtiK1s2xYm92J574a809AbgG9rNX8sAveK/E/5LKzztoJjACrR9UjbKvPc8+ws4UvwN6Awil6jPbTZljpY86NVs3/AF3s/RVwX/EPMdOmyx/MjzBHKFCh3U+ZVcKy3Sk83sT74JeA+oeejNGmjLKFjgUbKFQEGhyCON/Ybe4QOueNukvmGyGc0nRRYzxXEsg4U6h8VG7rT896xWvVWyb9dyX/ACQFA8yPX5QqPUHJfSONPlXqrYi/ni5PEngvI58hszArOBQcFlevYspBI+RsYzw34LyOQJbLQBXIouSzNXsGYkgfIUNsEVn/APyN+LI/7M/+MOLWbqkgv9Jea/tP/wBccfEvhHJ5/wAs5uLzPL1aPW61qrV8DLd6Rz7Y6SZd6Pw2WvgbjBUrKZx3bS0YWhyGvf6UMTsRMorBn1VRNjb/AM/LEvBKzGrIDyMbYzACoMguuQFFrVqFKByNzxuSe+JTmGPZjGv1IH+OJIXe8YyA84CPHnIT8Mkf2Yf64kg3uMeeWPYfyxsBgMxmMxmASs51JIiFLDUeAT9sEMrMHUMu4OFfxXmI0MYMQlZ2C0VDc3XINXRH8+OcMvTcusaBVUIOdI4F7mvviqls4UWSAPcmsdEYHjATxPJIIqRkUGw7vwBXAoj1Hsd69sQfAzSiIqXR0UDTpAFE2SCBsBVGhxf0xDDSZVsKWGo7gXuftjTNxahVkepTt8mBr71hQy+cnMwUZi3qiPLGnzNVMobTfuPpveG/qZfQfLq/c+3/AJ74CVLx9cb5Pj/XAPwxHIoKsiqu59Lht/sq13/lgtnpXVP0wC1gb8D3vv8AL74oIpjfCz4VzM7MwkijRTZtJNdtfq3oVRJG/t3wc6lmGRLVdRJAq6AvuT2GAQ/xdmnCRLGRobX5i1qsaQL00bABJ4PY9sVbllnls+RI8YYFmeRgfhqg7HQo59Og0P6PPjHqcgyrs0SxjzAA3nK62TbrtdUVFg9xV+y10Op5o3mnCRarSEEnVp3vcKpDN3u+ewsBaHgtYNaaARIsAVwGBUFqJ+H0k2Pi+vzw64Ren56AOssAjeWvLKwqnqJoKDTkKFAPJG1e1YcJ84FD0CzIuoqOTYNAfM0cQSsZhS6fnMws0mqKUnkoukxHf9rVr1fNgAeL22Ys9nliG4Y+ksKHNECvqSwr74I9z8KOAHNAkVvyewwH63LYKrsXdVBOwobnfewdNXXfEGLqvmMPOSdRrGlijAKSSF3BINmx9+BYvvM+hCHjkLCiGPa2FgH333odjig/05VRBGGLFAASfmL54+w42wleK8wY8xrUi9QAvgE2BfG3PBGDB6qmXIIjdmk+KyLFXpu963P8uMA/G2T/ADMJ0PpLMpBAuqOq/c/bEVH6X12YKzKAAQFDbGzqqvSSBz7k4J9fzbRo4YKZVTzVCvffkq3Cg/uwsdFzUcQSMkhlQFkETsUcrqbSTdEVemr2xy8W5WTVFmPzAV9BCySAU6tswoXS0w3I074KB5HqM+YlV5WjaFyRJGVWydyTRtiLr1bf7OLZ6B1rLRxJGoEajYBQSBZPO22/+ftivOnplFQefF5jM1KkR1oors4b1EkkBQSaAoWDiV0bqseUzEsaKWQWSjEm47FHSxtavf0hdue2Ki0p+qIukm6YgBuFs8We2+31xHyPW0eRozsQ1D/j/rhcg6m0vnu/9kaijhceg/Pjiu4NbbWKODvhzMK406UVlH7STsfmdzv/AI4A2cLHQYx5TetmuYVqB29K0Bfbv98MGezSxRs7kKqiyTxhZ8N9ZiltdcR1Na+XVaq2BOphq0ge11dYhBPof9tmLYk6vnsLbYX/AJYN4g5dAju1AXvfvzvjeDPq5rce17X9MCpeMxmOK5kFtNG/oa/ngjtjMZgfnOoaHCijfIo7ex2wBDHi8b41hlDAEGwceu1f6+2A2xmI+VziSAlDYBo7Eb/cY9wHz/lvGWYMZXSpYIBG3pJDBvjJI37iq77YOeHerZ6adJXkVEvS6BWIauaXfTewsna8Vn0/MFVeieRwvNX37fI/XD34FzUc0FyzOrCRg6hlCqp3DepTtyDxyflg0fer55JVMbgGPfWGB30nf6EHcd/TtiH0nqKQImVjrXo1Hckn3O5v+fG2ELOda3kVTIMuJQp8xVICaqcD02LogC737cYi5TqUkvU4m0mhuyggkoRbe4G3325HOLA3dHhXL5stIVOxGsuRIdVaabSD7qd/4a2tcM3V87cDCDWXNfFIzVuLABbc1e23bCp4j6yjwio5FVZVILKV0LqF2dwVa/ffnesAfDPiYJJNG4PqkL6tQ9gtU1HkDcE/bnEFleEOoBIiGjZaNAtoGoc2AoWtv2lQR88EfEGe15eQQ2XYentuN9j2PzwnP1eARt5bRlljOhR5ZkBIPJLXR9JoUf8AAKPh/wAeSJqWRNQZy96jY2ACgUfa8UW14BkKwnzVdX1EEuALHPpCiq35qzR4qhI8RddPkyiIBmqgd9ttywq9vl23wg9A6rJnUeOMKUiJZ4nNMy9q1BtIG449th35+J/EEmVliV1VfMX0orrsOFZ3IUAEn2G177YIndLyr5mFwzeSQ1ikBAcEtYNKD+1gy8cdqxwh6PLl3MzxiTQNQlRrUEWfg8wfqG/4T333vArw74hL5uHLxkLZIvX6QwvYCq3o8at6IvcFnzubky0DzTGIJq9YEuss3BA/TSmU1xffbBUrpXVZZ8uTAQCHv0jSQnyGlmIraqDG+w5KZdELSzRvIutgSmoAs6mzq5ZRsBV7i9t905fEkUEUrRaFdi5X0UHIbazYF+u61bgk47eFxmJW80yEqKYDnV5kaEk3wqkED3ojasMDB4L6vO08y5gEOFFmjpsHjVwdqr0jbu3ODXVutgqfLbsRqoVYIsb7k7EbA784Ret+Iky8jk6zS6SBxtuT9g45I4rAHw116RnlimuQn12CLBJFgXQ079jt7HBDd4e6+04cKwJDFvhKgOD+8t324G2x3wwjxSq2krKGXs40k8ix7g9iP5nCtDKSKFbEnlKA1Hb4wdR+fv8AbCTF4gilmhOZi80a3RdX7VLKBqUbN76eOdsKLCzmcysziV3DFpOUkdKAAWxp02RQ33ok8449Q6usEqNFP6EbeJRZtpCZAF0+pqO3J+Kq2xC6nkY3kjZyY1Q7BQFA9vTpPzHFVd+4jeJMzHA8L6UjkZghkA0kxEHUC452A33OCi2e6y65kRhmCOtkm1Kre9ReWLNkCyRV7+xWcxmc9Es2XnGuFlAjYxloyusFqVb9RF3pog/zBlc8h/UHqBqmCFr2JB9wDq2PsfnjzM5iYKJdLLCy6gbFFu22q9hvfB2I7YIh9Kz75KCLzUKo0gMQKUwUg2CWfuD9OfoCXVelnMJJKVhdpFvyyzI5FghQwrSatbFg0CQbOBnSesCVEkO7Dk7n5Hc8n3+14OGQTLYL2CCQVo8HbtY79+BvgNct1pZE8kywyxoCPKSElowBWmQg6NiAPhFnsDhh8OZxNKyJpRByFULZbnYKBR5vY+kYWlzZqWI8I1kKNNhhqBOnvZq+bF4n5DPCJQiEKAOAT797NfL+mAber9VjMJ0MGJ29O9fM1ew+e2Fjw3c6MkqyKEGoA6dTMDdgLY09hfIPFYGR+JCbRiI2KBqJAJ5BFd6Ir7/PEzp2bSKkXSCNzZYke+1k+/1373gC7F/Jepn0sGWpE9YLeo16RtR23r+WIXhoQNKybh7VgrFiyUAwuyVG67VyffnEfNeIHhCEnV5jBV3agaJ7ixx8jYHvgf0zMsZZH8yyzXVAAekbe/azZ3J7b2VapwmxRKM28bSyeYQKHm8m/iEYINd7Nj6Y55HrzpJZJeI2Ad/ZedQFH4vcUuNBmi8xkMp0t+32rcUb2+nH07ohl6h1hY30c0NTEEbCwOCbPPb/ADwu+K4V8yJpII5NR02V1E3t3Q1YoV798eZ3qTPKumKR7r1IVAOwFG3W+b7jk88Z1DNxSny5UBZDegnVVbA+2439x/XAM+UZwlpEig71rI7DkaNv+GN+oFzA1+g1vpbgfI7YWJvFiqqLGQSzBANLLXpLb2LHFV3u8R5PGBn82IDQUZozzuR89uQQdvfEBDw60zhyuYEm/eMIBXfa7vt9DeMwI8M5j8vGR5vPq+Cvi9VbbEC9q4FAk1eMw0VtD4Vy8cjBpnkjOlWQUDqYjTb7g8g7AHce+Cf5ERMq5VUjQGzYLamFAG7sNv8AENxVd9s8T5OKLLSSRZlfMSYTKdQYu1iwbsbBbAG3pxr0vqDy+uRyQI7/AE0sJZBtgLN/M/0xVe+Jen5eWIh7SWiwYNWoqPUzA7EAbnvuN7wsdF6PmmePNJ6AoVwSRZUXsouzYGwNAg8gYZel5OPP6pJpgUDukSABTo9Nk8tytAWKA3u8e+Fc+kevLfqOUlIDrGSujYLZ2qlG+qqPF4CNncrmc9DpVvLVGJpg6K3yNjV2BrTpHux3A7oXSs0WZMvCskhuswN0RSK2erU7Hk/b3bBnwohh9atIoCvQoGt+5qhvwRt9sHMn1CLJRopkAirkltRkY7sRpA9TEkkAAXuABgAchzDpNlo9Hn+WF1cMzBQCR2BbT8V3xYqqC9D6VFl2ihzEbw5hrDPINh7aSGoi6F1xe9HFmjOwhzIBYAG4jYkWKutOqtq25r5YXPEXTU6gwcvM8PqEQioBeAxOoWTYNDYUOSTggJmehnI6pYRJJI9q9VZ1EbLtSgk/uDDYA8ggP4h8OiS8zLmPLZiFVXjNVVIOdSm/7td9I4wyL1CQho3VB5Uqrq1MdShxR42sDe2NUfrhe8TTPm81FlAoGltWpTY+Em6rkKPf/HBRDKeC1jgjzBnMsira6BSINyCG5bSTd7cX2rE/JeFznMvpzLsvq1IyeWADuDSqo3INNdUVobbkl0mKTLwRROo0gabZStg73R1A2PY4DzdV/LIfR5iFA2m6YbCxqqwR371XJBsFrxjk/IjaFZFkAkHq1nUPTuCnANgHY1xuexvw7moZQEcN6Gjaw0m6UQQNBvUCO9g2NhgJ4Z6E+clbMBAIlkNrQff4gpBIsAECz8rwx+IoIkmj1kirF2qBUCFwBakBQQLAsHcHYkEF/wAa5tHlkMVqtFSSlhiCNhJe5qwSBtTLZ7Delw1rma7IPl01WRsSx5C7c+9YaPE3VYo8sYFWJzwqMpIUkE6rAADVZHG59sSvAvhuVct50ixlZAHQNZYexA06QW97utOCI/h/qkUiCy5fyipiEkxJcXZChghjOxHGxr5YQs3CXl8tNN+YwFEabJ/kB98WdksrCZzmX1auGIUcgACwRqJ/qO+22OPXjBmsxHlypBJ1vMQEZUG9BjZYPRUXe/GAVfC3VPKlkikl0s2kIVtwWVqK7NV0eTxp7Y5/iDOWmUq7OgFAmxTbFhR3G54P098Mud8IwQ0YzpkLaWErarVmG4FU1VdHuedsD/GeRQZVSCAysGAUtpoLwAxN0Lrg7cAbYDnAWGTUKrkNStLochUFAsTwyivoBY2vDb1p5Filb8zA8Yi1sjar0aRpo7qGLbUKHwkDEfoSyqsNQRMvlIFcTovpAO4UgsVUE3v3ut8D5egyzxSZd20DYghrRWDXQQEKV9qArfkjeAH4ZzEqQAnUELeilJNXdL6SOx3G++GromaiMf6oY6pgqOXZDuN1BRl/6o972JBwC8KdKXL5h1zQSUR6EVbLLcrUNtu1bEd+ODh+zuTjzDo8Mph0jSAteobGtPFbD6gnjFCH1LqCx9TlCJSGMCmJYhhe+5JBI2PfjBboOclzBmcTpFHEwVgqhn0g7twwAO1Cjfq32wU8WdDykqVpCzMpUSD4rC8tVB9ux9+2FjpHhwQENCzsXFEsQB963CHv8fbbuAm9YZoM/H5kqyMYXVioUUfQQDsK55obEbd8TOoZzVKqNO8Sm7KaS3wkDSSCPiIwK8V+HQrJmzPwR6dN7gg0GsnUf717k7gbCVPkICGkSOpDd6mt9rDDU17EXsKHH2Yob40kEeVQLJPbMrVK2oowJoqwAO/tf22xx6T1T15dHnKK4Ua1X1BqIBd9R2JA9J5F/dgbosQi8udFkEYLWV0j7BdOnYce5OA/T/D8DKyqrmj6dTn06hqQqBVkB/iaye+AYc9nPLENyyuz3SOqr6QADYVQTR3B/vVgJkpJMxEYkskMyXdVp0i9Rax2Njn64K9IymX0IjtG5A1BtOg33YBKFH73tvhH6wyZaePyGPkSWR6tVaqVyGG5FUQP8cEN+VkOVYebOBqYMWBZgrCwTuQT82PpAXcAb4JZfps3mmTUrq9stt6tyNiFADd6K87bYC5bxFlpGjAYfEbBAFAEi9yALu9zwTt2xt4x62j5bzIZYmKSJXl6QdJJ2Olj233AujWCu3UJNWi2pFmQnSSTY3rjk2Bv8/bHHrcKwyrLFMxEzETRhwwDaR6h/DxR+3zwodHzksmdhkEYf1KKYbFQ/c8XuFs7bjDn4hgzE2XhEWXoee12ApsHSARt6QxILe4G55wAXPdXERX1uqlRQR2F7d6O+PcN/QPw1jzABzs5MoQARRMg0AACy1EtZ39he14zEwK3WszG8RXJ5cySFi7Msbeha0g1QYnfkAj2usLp62UbToa9Og+toyzf7CEAVZoAbjvi0/zEy1rijWI3uJV9tVg7LWr088nnAjK52Q5tXKejSFVmFtpPmEkOSTQA54rjbl0RPCvVwsCRz5VtSuSxeNmJQ24NsCV4PqbSPTd80neIpJw7zhDHFMbWhSkX6aYArZ+RxZme63HHIxUTgkBTJDGzGyupVJCMANwTz32xA6/4gllgjijQrJNI0L6lND0k36kU8WaZQfT7bmoUeh59XzcMpjaaFFCuPL2ANgkqCVWjRJ71hzzIyv5cRRZdFJIZmUEAAH4gSNV0fio88+0npeciOXKAaYo2MSg8FUoE/S8cMh1fKQIVj9IBIYlHvUxu2dlsWd71d8BB61186ZTDND/ZopZpD3s+kUdTU3fgfXG3hrquRWGJZzE0kbsXkstqsE2pANHciiQNj9QKXMQvn4mngRvOQAErsrXYbTw3tv7YbZMrCZg52YC7B0iuLbjsNP0rEUlT+IFWY6R5P6zWB+0b0WtSCd/nRu72xG6TPlzn0eSWSMMzan+EqxOxZuCCDua/pvh18TBc3lZNOW9aAhJJPL2pb9GltYJHAO3yxp03oOSeAeXGjFvSZG9TalO5B4q+wrbbFxA3rufjhSNxmZnkDsfVJqCJtex4sbBRzsd6vHDrQQiNJGZfQAG06tJK+wo0V2+/1we6R0KFEKNEk4O+ny/Suvfc72OQu1gWCTd4TvExRM+kTsywBV1KCSRyNNncb1xwOPbAb+CokaOSBp5kZZLHkkaXVl0q2rSTSldW1Agi7xE8ZZyNc7URkOiKixN628s2RfpKn91Cj6sGp0ij0+SkA10e9PtrGo7lqF13Fmr3UmOp5WGdaljikJumBsJXbzdm249IoewGCqkmzTvWpi1bCzdfL6f6Ysrp88SwiRc5IqpErf2UewHpoH+0Davnwa5wC8FeGstmEd5S7MjsvlhwBpBG5I9RO/IIGGvI+H7cxaIhCBSkt6q4/cK+Ekb2wJJDdgQlN110jpHAtnawCrWWNMd97H9bw2+GPE2SXIJBOWkmklZnGkkbsa1te4C77WRQobYCeLfC8McBly85mSMgOgYP5alqNMAAN75vvv2wd6TkMo2WWSGCMK4Nl1Lk0SCCzbkWO1bYKg+Is9l4II1y8UAaSUXKjehdJFWykmyBuAb3JO+2BHR4pOollmmCrF6tltvWCKsEDt3O14bekdHhTLhW8px8VOqljfqrjeiTp42P1OAmXyseRzYKuI4ZkryyzMSwO37dudrJ777jAS+nZaeOYQI6GBUOgkEuBa2uqgtvbNwdg9VRwZkyssIZ7Vlob3VUTd+k6diDe498exZtYmY3X1UmrPNEbfU4h9WmkmbQAZIPKkDyIo0qx7EqoXf6WDd9sEJc3V1kjzTerS+YiNj4ggrgjbhfT9RiwulS5FkAaJdYiGzn9QOAVPpJ1AD6bEXZ2wp+AOh5d4Fkm9bSOfLQsQPRySBVm1PO1D54aum9NRMyz6gFq9GktZN/yIIFcCtQ5OAF5yd1zeWVtTahJuxLUaWj7Xzv8/aqB+GeshqhmfykjYKDGDq5q7Nqqjkiq29sN3iCaFnHAdFMq1YbTsjAgHj1A/ULgP4f6dAhEsa21EnVRvVpZrBJs0aoUKJ274Dt13Oxwxw/qzyKZV1JIxalU2SLAayV1AcUxAFVS5metTRzNlQX0GglgA6WAA5BOk7Dkd/ph3yeWTMZcIqRBFZtIKhBqDb7N+7Yj6WPfCx1jpKSkIKikU7NQ3olWHp54BB4BqqwUbzPWJPJkUQSqxj3IC1ZXav1e13xfyPGE7NdVnXMEAyKNKtJEjg7gHut16R8j74Yums8uqEvpChV5a6UUpB1AHTsTp0n3qzqh5PoUmVnYzFJUk9Oqz6Tuy2jX9AbYC+eMEHfCvU4ZI45BAo/TIoRgrqJ2PmfCPmGIJI4bY4rvqsWYfL+dLFpXzWfYgaNRoqU+ICwAD8jiyctl/1NfqvTpAuhp5o+k7Em9t9vYkY867I0yPlnApl1AEk7g+k7gcMBfvgKw6O7xOmYEZaJD6mIOm+DRH1ofM/LDJ4hz5zGRb8vG7K0gMh8umoergMxNHTbfPvzgxDNJmIY2kTygyUI9l5FWq3ek9ttrGJPRVEUNtZZxqe5NJMlAM1kEWaG/Ngb7bFL/hnqCGMA6QqHSLYKWuiNO9FrurBBrtyDnTeqNKBC0wV/OkYkLVqZGJVfdrILe3HbZP6m7zZuORRUnmGO9N2VbYkDk0fe9hv7MWb6OUSNzepP7Nyb771elftz873wBqfNTZZVlGajQyWL0hSwHPtq7Xtttu3OMwPi6KubhjXMKyvHupRw1q4B39Fjtyo45NnGYD2XKfmo0US2iCywUgaSd1VL1Kdj6iSbv0+8LqmVzGYzYWMF1DA6opK9CqyqS4K0dR34/rgrnequsBjiRr+EhItjqsKSwFEG/fsT2wLllbKkgNTqYtS6v2lj6TY9RqyeDZJG3GRv1HKZiOWNEtn2Olptrs0dbBtR2IKjkcaqIHuT8N55JRmlbz0VXYBmbUGcGz5RI51MPSbN4LjMRNIjMupDTqdWn37/ACO/3xt4kz8rSwxQr6dHmuBZoaBWqwKX1WfeqBBxoJvQdYyhZAS5LOTuSd7Fre5scmtiTfOG2DqOYkjl8nLkOwsGXygik7lFC+qy3IahYs0eSXgtfLjjyzcNEZWXg69SmjsNxr3Xeq+mJTtlsq0k4iDMWABVmtiQKA2IJ9R08VZ4vERUfiVZ1bLpJHJHIqUbBFtf7T+7YDdSRvgl0rqR8icuxI0qNwWs01DUbo/PtWHPxc0mYykpUkgShYUWz6lZV+/q1777Dtjv4ayOWhQxiJfNQASuwtix/dTcC7qvb5YqgPXM1FFBK4bNkAgCJpG0L6tyQzMAF+HTxXz4U+ieKsxDGYllKJZYaUUkksLGo8A778igBzi3OldDij9bSqSCdIYUVSuBySAB8u/yATetCB5Y5Y8rHpDuBQA8whWOtgBp0E0QdidjvxgPeg9ey0kTfmVjJtAHetPceWzNQDAWaJojcXvYb8TXaXMK65cpAIwI3C7Ov8VgbDtvvVHuMOYl0AogKg0EEdBSvmI1g1pCUCGNWos9xfTq/UFdWlJWQP8AANBbUxJVQoK0wJqjfG/1IrLOeIGl0FIxEUU00ZP8OkbEUFG23PsRhsyD5CSOOR449YivQd377qt2RtYYAgAHjfEbw/0XKy5iVpUssxaJLGgbBjYHxD1en9pCnDFksn+szCQLHwELadwbAX1C13+ACvleIqtOneIHgnklhVNL3SPuAt2AKI343HOHbo/iN5o0WUhHnl8sVYFFaGlr2O1bHkjgkXG8X5TLSQtIsQEoQSl1FVY1aWC+lm0g87gAHvjzpPhYmOJ5Jnev1FiiJpW5otvRva1A+p2wBvr/AEd0yWY1uvpRlJ49VEDkWfTXJY788YTvDXU8zoVAz+SgNBVUbgEgXV1q3JP3xYXXeiRTQSxmaUgsCNkFDQGDMFUF9zXq/hPcXhOiyM0PlZNvLMMtgSC74N6kBU6twNJYjvZxRO8LZ4zZtIGkkiUxE02nS0gWwVq7WrPO9DEP8QMg4jy2mQSszORpXSRQQWRrYXZ2IrasSl8KQRDzYtZcU4YsLIrcKDS8cG7HZgdx16h4e86FXzEkqMF+LzNe+rei5LMppdrWj/MkR16yNDed5nZS4oEHSOQD3JsEDBvosc+uFdMRZ1Ol2an0/St72ujW97Yr7pPhWWdpIxIirGxBu7PG4UfKu+22G/omXlgaOPzUbQCFYxAyaRwFOsKtcAybb7EnbABesZw5GaGIRppjeQiStm1MQ4CcrpvbfsKw1dL6qX9UaPLY9Sx7EG1HGsED1Wd/nW+AfXvBocGUTHUOPNOx3J03z9KXtjzonSswrLIyQZaNotLaTZYEVqNOb5G+rVve/GAkeN9ZzWVkeJ4FoqVarJuhYVm2s9+bGBs3WYoZZYjE+mN/NjstEyemq0keoCvTdWCBWD3ijwlLmlRhJrdIwq2dKEdqvUar+Ii+bAoYFpkBmEMOeVkky5WpVK2wPC6hYNgVfvXe8FHuldUmMSPHErIxJAMix6Wq7IKGyzWbsdqHvC8RZ7y8wryldXmBWsjYOvuP4dIthsaPfAUtPl5FSJRTBCYygYAj4zYZacDT/tWb9sEPEHQRKmqaVomrWCYxpZ9gdQrVdEUQx9tyNwlLm1QatXoIvVuBvXcc7Y69PzjsSX80IWOkLDIysurSNxGwBvazRs+2+AHhrJNJG6tpj8tijMxawwCmgg523NEfXDD0LqrwusZkak1lSPSGsUAqGyw2Pfbk0CMBHE1KR2B4JOocXR52+v8AngOc15WciIPplRow+7blgQx5JI2PewcEM5FmMrlnkk0yACy8ffYLbAi1JIskit+eMRk6AZkR5XQFDZRLNuBXqJ23rfSD9eMAXdM9GzB1RlW7kZRQXSKY6WXTq9z7H0jYYX480JIlRTbAn06t61Ec9tq4rnBvLZPM5kTRsZE1aRrCKddUa23oUPibce9XgJn+lyQtHHIV0yMCZCnqjtByrVpYhTVHc3v2xAP8E2c1WqMNH5r6ZAdN6QDuATxf8sOfV824jjcmIJIwP6cjcEirDRL7k12r7YBDw/FEolhDsWN+aWBaiDuumgLPtZAPfcHbqPh/8wivJJMsqjZ5KNe6lRQodilX/exUaZTrDr5aqsr3GCTHJW4C8gBr+LkgEfffzGeHOnQKJDmTRR9C+Q+kHYamutwSlHimU3vjMA6Qwtq2hlLUNgDpveiWJAbjki9u+2ELrmUlUZpliRVGhJVG+hqUhRW22urrsRe+G7J9fGXMeXVXZo0Ch2st5d/3aAIHbSSQO9WCvTOmwNBmIrIEjPrDi2DMosLQoj+v8sSKrXpuZzFSI+pmFkq6uzqdqJABYKdyCNrGG7wKzQwM835jW7LWkSOQoHpTahX7qvhhYrHLK9BjGZhjTMvIjemTzAjqsJGqi2kaWNLpU2bo1tgiM1DlQ0UQpTKf1FAAZtWmgtVoXTpsexJoHAcerOxzkDnLSsirIt+UWJB076SaCgn63eI/XZ31FUVCihpqkACFlRFCm+4NHSQL337YZ4c880XlSRxsWXzCZDsyll1DYUGVWFXzQqucBPDXh7MNmvzk6pFEfTHHJQZlUUmmgeOd/oNjijl07qBy+Vgim9DAD1JGzGPWD6WKJ6WPqsb9x2xu2eC50IsjQo0f7qPmFWsAeYCwIDEUQNrAGwrp1brOmQTANJEzhAUUA1ZXgtqZZDqUbfs4IYXI/LpmCsvlxifSyRpPGdIIar4JXTfw0CflWwCvE3U8xEi+WxRAlsxYN8K2fSVu/nYBNbHBHo+YTRCCqr+mEkEhjBLDn0lxW5Y7KefngLmMrmZmjyrRs6RTBZnEelCobWGoGwpBCgFiCAeDgnlPFWVXMFVQERAtYQUQQDV7afVR4NgivbAA8j01I5AD8GqXy1I9OgMmkbHcepj6tj6eQBjTMRIc1l4gm4dquwKMZBs1dWa9uMHYsrK3nO6MxMj7KwVbJGm6PoAQCydzqNXYuT03ok0cM+alQSSLappj00oG+i92sn4qs19sAOiVAWMjvqR/SVUsqmtNKdJr4R2GrjfHPMZ1RN/aBEBLESKELFVVtKk1vwdNWaPtiflc+MvHCjI4kZRK4r97E2tkgXZPpJs1wd6BeKEkm1SyJK4aRdCoCAqUNQ2BN2CLZQfVVcUEbpM5kykxfSZABGqByCdIVautmbTQ378AXZXp2WkjEpWEZmNyjKUVWBYbWAzKFYDSGAJoptQ2HnU+jtFkkhhT9dyrMnBD2GazYoLdeo+w741kcZNA7RBWlVhmNMrMnpAIPIbVQPGo0CPWBsBTN5zy4z5kbwIykgldyTdroGrTvve4O997Xs9F5cMbytbhfMZiN729BpioIsgEBVBC/LBKXKPnZFaVjHCLRk24XcUGs6mNDUf4WsA7Y3ysEGZzn5LU7ARtalhVkgUOSCALO45HzGCOHhbOPJlEQxmNUTQHJPr22ZQVog2O/wDPG/iPPLG2lkVolqUtqK+oOtLa/wAThT7ABz2xwkLdKX8vmAUC6vLc0VkWyRpAINn+Hm/YYmydGfPSRvqWXLxFjLpqtS2FBNnUNzwOzcYAdl/0QMyHtdeo3QA/U8pqA2K6bFXYKqTd2GvpmfBZXg0t2b9PX2sAUNjx329icLHR8imaizWWAHpnkq62Jawebq/YdjvjrlDFHHU2WiQgqJEkWo7U6bDEBSp3Ow03XegSmDrVZqYKXk8tKV4tVBpmGoAgqTSxqSRsf1BgP03OQsGhYFpIJGGgoTp0OQjXuASoFE0cGsxkJJZfNTRGqAupIPBVRrZQV3UCgDtRs3sMIKymLOPIXJizK6ka1JZdqLgAab52A2O3BoHzN9aWONkRdJAN1C1k++okLuawLm8OyzQyM7DzCupQlgKyr6QGNHdgTdct27wOpyNJJ5SEyESBHogMWJXSoO24BL/LQO2LDm6HFdCSQKFsjU1EAVVhxbXvZB9sQU1B1fzQkjncN67BUKDGUtpNviYjv3+RxzzPWXzEQ8xybmiRCXJIF62FMQo0lV3Gx2s0AcBTlSxGnRpaT45AQQL/AHlgBW/qq+/bE3JdL8wQQrIHDZhg5Qkpp0pZ1GuNL1t74qGvpmXlbNSQ2QNBlLuOBQUHSoskyWeeL+pLt0oRSxu6By4AV1JAvg1YJFkjYCztfAxz6TkQJ52jljREiWMBgzAMvr9VMtgKxoE9x8qk+Kstqy8R81ZS5YhFPlhkHFDWw1rxdgerttQBi5kRlYECYzaSK2CsFG9exHO+2+I+R6gY5EGkP50YIEbrsQCwbyzugIO/sQQAQBjzw1l5pdUsY1LErRnU1Bm1Fj+3cCkuit7iz318ISx5lRBK+meF2ETA1asCtAEGx2Iq/hwU2dIMj3pW4ifUVZgQRsRqDKCO29jbgckD1OD/AP0uTaIS3pcNpCVpOkC1YsDtZHPOJmXlhEsKNChYFkGqFiWIvagDdEG7I2o8G8ROsIYX85tSS5idCQoGkKWAChvYKBaqdzXIwgg+EuombLLDYtCq0SoqmvYXZB2F1yDghmpNbLljK8QYkFvMcLpvU9USu/A1b2RV74HS5UZedxl3aSNiHMEUZb16gGpqoLQsG+QR2GJOS6tlln0s3mK8qqpVTdBO1GyQWNjYqavtbASznhYLl0SFgjI21hgSDZYkk72dOMxPyWVyTwsY8srHzWsbfOyWN+qzuO3yx7gIEOYUeZNpaiaDBDYQbcEWL7dyAdjWIvTs/wDmp2liJURKC4s0WshasgBtIo2CAedgSdszlJpwqpl56kAW2QKRex+Ohptee1/OsaR+D58gtCFp5pm0AI2lQCCTTqwYnbc+jj25iOPR+nCCHPSNZUytApQjhd7UdyCy/FuQo5qicyXU8v8ApRxujjQzaQdRCgAHVtsTr+E7mz88Es34aJ6I0YASdI2ZkSvjBJcGviurs8nfvisfB8DO5jUVdsAG0FtOm1U6SSdNkijsDtikOfU86MzNGsP6rJqZipGnTVUxuqJ0ncDgkHEjquenk6XHLITqjYOgAIJjWQEagaNkDsOCDWIPRPDsuTyOczTt/aApEASKAsBiWQMfUaqgDXexif8AiZlBlslGiFgAixsuo7+oENW4NkNvsdzZ2rDFDs6YmeEkhAq2AxZdEZGheOCNPO1FibGOvWc4ytHDEUBkZFQqwtFNXQ18lQa2reycIPSc3IRLUqD0EESkEFaOw1cMTxXuffE7wf03M53MRRB5GSL1H1FtEYpTpBNCwQor3+WAOeKs9mMq/lRgiJYgWC0AQdWsjfnSNiN9rOBHSJI5M1JMVdyiq4UA2DoYG1sXsgFd9hhl8TQJHnYcvpBSVXQpYsCxtarw136wdwDqB9WE1emZiFysoWN1BMfm6QdmDWjEaSTfIsEX88EG18QTvM5iLKvlgkMN9ekoG2JoenayPoawTyHi+ZMnl5G/cwVuKcawhqhsUvg83e94XelBhGDMSGmYhAxW5CaXVWqyu4uwb2rYm2LqHh/MPlTCoIkQWsTKFLAAIKfQoZtPbcbjfjBRnNFXdSQVIJrVamwRR2rcHcHsfbGvUOsmEiOMhGOwY8KALJJ7mhQAU7kYT/DyTyNJBIspcKVp0ZyGJXYrRK2L9VbVeJ/hvwrmPzLSTTIzRBriEhkkUnsyj4RY9+w+wRPFvXGkl82J/wBSEL5toLYKQEezyu4vTt677g49zPW/PaMMmhmcHTq1enTqBoUT7/bnHnUD+akliXQ0rIDGyDZ231aWL2hI9LKdXFWK3VOm5A+aARIGXVaxg67CkkCgaO3f54B8zHiKNYFWMIZKKowcgDcrsooEWDvxsb+cDo/UUh6lG8rFf0VGpBRLkD4mIvcd7G1DjAHpPhmWSX0PGVSmMlnSpuwpJUfqVvprbvW2IXiLNXmPMVwzAC5Fk1hiCaYNpXeqsVV4B78ceN2jLIgD61NebbBOfUASQfpxsMS8p16DK5c5V3MYWNGkIbSxkdTIw2O7Uy7DYm9hivsrkjN1BYZW1ASkSMe8aks5+mgH+eIHWsy0s0kzEfqOX5ur3A+oBA+VYB08AtDBHLmlY+ZupQ7IikkrYPxtQBG+3G/crP5syGXVpkk3DjlQTS6T8lIraqsUbOIOTyP5bIx+ZrRyPN1Gwg10QrqSFb00N+RYFkYF9I8RPIiQlACmiyq2WANG6UBex1H2wQ9J1YwxCYsSVGrUi0DtpPyOrk7nc3jp4vzcc3TwWRfPJ0IzDdQ1WCBub7LRB2sYr7rPXpZS+UVdes6A2+oXViqJ2o39/befl+g5iTM5aA2Fk/tU/b+mQxGk72dtyByO2Cn3pBjiiSMMZpkI1St2ZEKcfxBTpGq/ffEnw27yTuhSTy9IOstdtZ12LoLRWiBq5s8YCdQ6okecSPyHtlOpT6WVk4bcUwIY73+3viVD1JV5RtJJOlfiAKg/K7O2CBf4p9HWGEtlyNCMDPCb3BOzFgQSA1ek+9m6xv4OlyByyZqbyzmAjERoSoUatLGhtdir3oE1jiU/NJnGgDgC41bcMrBAQRVn4gNqB3O9bYHeEsppyTZjMeYRPSlypIVQToJNE2GJOqqFgG8BK61lAY2OXUoWAIdWpiA2sEm63JPte+++OHR4NUajOaZnu/WdZUdq/cvawK2u8Cum+JJPy/lhU0qrIpvchQQO1E0OQQN+BjM/1p4E1aA41WpLUe2xWvcNwf8AiUX8VSQSZUCJmgQKyNHFGSrMAPiAKlSN7u7HIJAxA8MzR5fLQFI1WSew0oNsKOkrqO67C9Ioer74gZdnzXT3jQM5T1bA6UOrVuTVnSSLBoXvfI7ROh6WJUaniCg7fvVvTY/oG+dHtQT/ACJFmDJIFAA1jTYYcU1bkeonT77++JfUszAQEniDodKqSKKsTXpYHUtGyeOQffC9kOoyvUkh5VgoIOkAUwIvc0LF7/fA6fr7+YiiioZdRUbsAykVZq/SNxV4A9mII8pMI4pZdExCGKqOk1rKyD4SAQQK1UaG9V0nWF0KxoojIkDE0TrbTe/tSjZdjjzrHSWleDOhWSNiFIdlHrAtCApb1E83zXIwF6v1YQzuGQEPpY6TRugOaO23/HAGuhZ6ZYh5j6xZCbm1olSLNkg6bs79uAMZgFB1ILEjadSlpNtRH79rIU71tR55x7iIvHrPjzK5WIjMSxmet4oCZCDew4FfVqxVviXx1npVSaJZMvldRRCNw5G9M1UTQ+EbDfnDBJ+GOTB2efufiT/uYjeGujpmQ+UnZ5IMsrTxIWqm3BBKgHSdzV3ZO+Cp/gzxHHKz5jyHGcCa5I99E0ekgMjNsjVdWQDuLPIKDpfSeoIWj/8A6zx+t3Fo1UdRDXTAcaxYFYrXrvVJcxGFZysSgIsMfpjVV2A0jmv7xOO3hnr8yGOJtE0aMBGkyBwmo1a3uKA2F1udsEMXiLx2okMWWkOYhjXRGv8AFIRQfUF3C3QHc0fnhv8AFEIzeRSLMRmrTUsb3IrAc7Ag7iqF89+MKvUcz+ZzvTVkSPT50wKqgAISUqLHfZReC/ivNGCaEQjQZH0sQWNDza2DEqD86vc0RiqTs14ISNl/Lo+aLLYiYENRBANrWkcfEBwdxezjkHPTcjZly/5glUCk+lFHCM3xvQBJPvxtQwteLfFeYyhbK5fTGrXqcAmRiRRLOxJLf3jvhFy0jSSxq7MQWVeexb/icKLQ8MeKcvmM/LFmFhkSdVCSGOqcKAYwWGrRd6b3v/aGHD/kb8sWaVhNAqERxaLZmuxuTRfbSAALJv6QOo+CcguVCjLqOPXZ12T/AB3q/rWFXwZ4yzbTTZaSTzUhjZ0Li2tXCgMwokUfrtziIYfF3SVzKa4TNCYCXsKugSqKHqJ30GwdFjnuMK/hrxHBnx+VzhaGVtkljagzVQ+j+w4Pb2wR/FRW/LQMJHVXJBiU1HuCxNAWTfuTjbwJ0OGLKQToP1p7BkNFkFkVHtS8c1fzwU7dBz0iFcswWV46WSVG/bp2aQEelzXwaie/GErxv1TL9NEiwMzZmZi7ergsSdTVtQ7Cr/qcDfHnX5si/wCXyhEKPYYrZJN/FZJ9X94bm/pQHxJ0GKPp+WzQ1GaUK0jMxOotrvn6D54At4bZeoQBDojzMPqWQAC7JNkj1btZYcWb74a8p+HEeYdZ8xK4kWtYiGjWRwzEEi62tKvscVp4pyi5OXLNly0bHLxSFgTetgbP39uPliwPBninMS5KaR9OpEcjbYlbqxf+FYCD4nPl5hsplwUgVBciblZGOwZt+ed/UdzfGK/8Z9BTL065gSszESLQBDVd0D8PbgdvfD74o6GEy2YmWaYNIonfdPU5K8nRqodgCKwi+EuixZmSQSXSxh9jVkuq7/KmOKO0Cvlpc3mGT9SOKJVU+oFpQgB22I0K912vA/JP+fzqHMkIrbOyChSrtV3RNAffE/rcxkgkc+nXm2BC2AFjiCoAOwAY7YipAZ8tPmZHdpUkVQboVS1sBW3aqwoszJ5d41EGXjE2UkKpKZFBMan0lvSULLVfSicDOq/hjmIZgmW8t4pDWog61UEWC51BTV0wHb3oGHN1Wbp5yawOSuYgSSVX9QLNsfbbFhdM6rNLFAmsoWLjWoBYBBY3bUN+CSDthAByPhlelzxEIkzzalM8momM7EEsbXcengEnvV4hdayTw57KZxpPMHmeWUUCwWU1p1Ppo8Hiud+yl4l8RZpszMrTNQk08AbKKHAr57dycKX5p+NbGmsWb3GwO/teILz/ABL8HyZiSLNQSGN0Gl6smuxUDk7kH7YXen9MzsziNI1Y6qeeiEUDazqoluxUb+3ym5Px9mnbJBhERNqVwVNbLGbHq5sn+eLGyWRjhjIhRYgx1kIABe17cC+9Dv774sCJnfD+VyOXlRP1s4wJ4JLsf2qg2oWBXIsEnE3wfkZcx0VssymOVVeEWKIr4diNjuP5e2IwzZhiE6AeZMzM7GzuHNUCaAHsMIkvjnOCadA4AnjOqh8LBCA6m7DUBvxsNsEDz0mbJAq6EEXqP6jUOxCadNdtTUPngn4h6bFotiZWYiimk7HbXpQ2QL2DNudsGui+I5c1AROkb6drKm+Oedm25FYIeHIVCTqqqoicImkAV6A5O37vWRfsNqsklSPwm8N+XDOzPIAxHlhvS+kLszJvp2IGg2PTffCX0fKyZc5gSwAZV3YOSxCFCxFqxOjSDwTpNEbmsD+r+Ls1FPmEhcRBgI20KLIAJBs2b9R3B747+C+syaZISEMaoW0lQQ1ncNfxA7g374Ikt4OzGXPpTMOmzxSINSlGFFiN9JCkHbkjijeFzPdJeV9QWNNTaSC2kFu7UaAXvY9IBG5xemSzThICjFFaRE0KTpVb3Cg2QCBVXQHAB3xH63KMr50sSJrGprNne/rtzwKxFQ+tdFkg6JD8LyQeXK5BsEBgWIJ59JO+1i8I/wCJfgzMidZ0iuJ0Wyh1KjC7vbYd+K53xHzvjbNS9LaJiul5dJIBvQRrKjegt7VXGGzp3jWeTJZdZEicMVja1ayBtezj1bcjFRVM5jEIifUrI5OpSGBB3qrFEb7j+vbMPeW6YuZzk8dtCkaqQIgu5PNs6s32uvljMRH/2Q==">
            <a:hlinkClick r:id="rId2"/>
          </p:cNvPr>
          <p:cNvSpPr>
            <a:spLocks noChangeAspect="1" noChangeArrowheads="1"/>
          </p:cNvSpPr>
          <p:nvPr/>
        </p:nvSpPr>
        <p:spPr bwMode="auto">
          <a:xfrm>
            <a:off x="53975" y="-1804988"/>
            <a:ext cx="6448425" cy="37719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255" name="AutoShape 7" descr="data:image/jpeg;base64,/9j/4AAQSkZJRgABAQAAAQABAAD/2wCEAAkGBxMSEhUTExQWFhUXGR8YFxcYGCAgHxsaIBogHR4gHx4iHighHx0lHxsfIjEiJSkrLi4uGyAzODMtNygtLisBCgoKDQ0OFRAPFS0ZFRkrLSsrKystKy0tKysrKysrNy03Ky03LSsrKystKy0rKysrKy0rKys3KysrKysrKysrK//AABEIAKwBJgMBIgACEQEDEQH/xAAcAAACAgMBAQAAAAAAAAAAAAAFBgQHAAIDAQj/xABJEAACAgAFAgQEBAMFAwkIAwABAgMRAAQSITEFQQYTIlEyYXGBBxQjQlKRoTNiscHRcrLhFSZzgpPS0/DxFjU2U2OStOIIJDT/xAAWAQEBAQAAAAAAAAAAAAAAAAAAAQL/xAAXEQEBAQEAAAAAAAAAAAAAAAAAAREx/9oADAMBAAIRAxEAPwCwwMbDGY9AxVegY6AY1Ax0UYIwY6qMagY6LgNlGNsYMbAYKxMdgMaqMbA4DYDGwxGmzqLYuyP2jn+WFrP+KP1VjQijY2I1FhvW/pArfm/lgYbnlCiyaGOKZxnNRqQPdh/liP08hgpbe+O/9Rtgyi1gBkGSfzA0h1bHBXGYzERmMxmMwGYzGYzAeE49xmMwGY1ZAecbYzARJsgp7VgblJpomdWJdQxrVyB2Abv98HceFRgI0GfRjV03sdv/AFxKxFzGSV+RiGqzRcW6+x/17YKLYzELL9RVtjan2b/XE3BGYzGYzAZjMZjMBmMxmMwGYzGYzAKYGN1xC0T3s0dfNGv/AH8dVWX+JP8A7T/3sFSxjouIKpNv6k+XoP8A38bRpP8Axx1/0bf+JiggBjoMDRHmP44/+yP/AImOOZfNj4PKb6ow/wAHOANDHoOFfO9R6ggtYYX992H+eBeWGdzOYVi80EbIS8atsrghaDVdNuw+QwDD1jxTFBJ5IDSTEX5aDf7ngYzJDNTjVKPKXf0Ke3zYb/yrHfp/hqJJDLRaQimdjZPvvg8iUKwAPPdLSOCSrT0liUAvYXe4Nn63ij2668cisg06DaeYzWRdi0ut999ydzfGL48USumVmaNdbBCQtgX787cf+h4x86eTLITIDqKbgAFmCg6QxFGlvu9c4Ksvwb1x81ONTensvwgDbZUoj5Xtxye1snORqQhdAxqlLCzfG13infwlyMjT26y0hN1QRdq37myDwO2PfG4/5z5H6Q/78mIlXNLKFBZiABySaA++OQz0Wkv5iaBsW1DSDxzddx/PAL8Sf/dWd/6B/wDdxVPTx/zSzA/+uP8A8mLBF7xSK4DKQyngqbB7cjEeR4Q2hnAc8L5lE/QXeKH/AAl8ZN0+RMvmbXKZj1RseI21FdQP8BZSrexF7eqznjH/AOKcj/sxf4y4C3kniRvL1qGJ+Evbb/Im8eP1SAEgzRgjYguux/niofEw/wCdeU+kf+5JjX8Uvw1ysGXzfUVeYymQSFWKaLlnUNsIw1DWa9XYc4C4E6pASAJoyTsAHXc/zx3khDVd7exI/wADimPwt/DTKz5fKdQaSYSiQyBVKaLinYLsYy1HQL9Xc8YuvAD8xJAjU8oRqujMRt9NWPY+p5dRQnj+8oJ/mTeFjxl+GeV6nOMxNJMrBBGBGUqgWP7o2N+o9/bFQ9U8DZf/AJXi6bk2keivnySFTo/c9aUUDSlc3bMBtgPoufPxIaeRFPNMwBr6E48j6lCxAWWMk8AOpJ+14rj8XvDPTjWezss6sEEKRxFPWQWYABkbfc2bAAGEv8FvD2XmzgzDTIjwktFl9Q8xtiNTHSoKgH9o3O50jYhfUnU4FJBmjBGxBdQQfnviXj52/HDwtDlMyk6F2bNtNJIH0kKQU+GlBA9Z5J4GPonAQ89klcHb6/PAUtPCfQdv4W3H+o+2GbHKSBTvWAF5Xr68SqYz78r/AD7ffBdHDCwQR7jAzO9HDg0aP0wDhimyklousMKKFiBd88EX8/ngpxxmF3I+KFZWeVPLUMUFanJYMVOwXbg4lr4jgIu3/wCzf/TBBfGYhRdRVharIR/sN/pjZ88AL0SfQIScBLxmIZ6gP4Jf+zb/AExmAAwMSNwV+Rr/ACx2AxouOqDCK2UY3UYxRjcDFHKeQqLClvoR/njgM6f/AJbe/K/64mSqSNsczEd9hx/XEHSAl0BK6Sexo445HJaXLULqr+W3+mJqLsMdY174FbKuOgGMUY6gYIUvxEWT8mwjJBLKCB+4E6SpPZd7J7AHFKJlsxqS5FiZgVpnaMhCas1toN0K5A2HF3V+Jy3kJQCRfcXfBO1fMDFF5nJSArszBjqD8lt6uwzUBdbkX37Yqrj/AA28vSY8vmdao3rUIASKo3qGqr4N8AdsKn4ryHKdbyWddSYQse4/uSMXA/vBXBrveHz8OsrHBCsSshcqHOnZmBGzFd62rcEg3/Nj6x0iDNRmLMRrLGf2sO/uDyD8xRxBX/4i/iBkJOmzxQ5hJZJk8tUSyRq2JYftAFnevbC5Hkni8JSaxXmOsig/wtmo9J+4Fj5EYfcn+FfSo3DjLaiDYDyO6/dWYg/cHDL1no8ObgbLzprietS2V+Fgw3UgiioOx7YIqzoPg+PqXh7LKaWaPzmhkPY+fJan+41AH7HthF8K5nMN1jIpmb82B1gp/iATXQb3rVV9xXPOPoXJdIgyuXXKwgxRLekamNWxY+piTuzE7nAvqPhHKyZkZx1AzCBdMoZgVI2DEA6SasWwO1e2CkDxED/7VZS6JqPgf3JPniR+JeZzv5DORyPG0AlVVBX9TSJ0K+oGua7XQxYX/snlJMxHnZE15lANM2tuwIHpVgh2Y/t74CeKshHOZIJVLRuwJXUwBIII4I7gcYAN+B+albLxxM/6UaO6KB/FmHG570Vfb5jFm5lnFadPzsH/AFwq+B+lwZd3SCMoioFAtiK1s2xYm92J574a809AbgG9rNX8sAveK/E/5LKzztoJjACrR9UjbKvPc8+ws4UvwN6Awil6jPbTZljpY86NVs3/AF3s/RVwX/EPMdOmyx/MjzBHKFCh3U+ZVcKy3Sk83sT74JeA+oeejNGmjLKFjgUbKFQEGhyCON/Ybe4QOueNukvmGyGc0nRRYzxXEsg4U6h8VG7rT896xWvVWyb9dyX/ACQFA8yPX5QqPUHJfSONPlXqrYi/ni5PEngvI58hszArOBQcFlevYspBI+RsYzw34LyOQJbLQBXIouSzNXsGYkgfIUNsEVn/APyN+LI/7M/+MOLWbqkgv9Jea/tP/wBccfEvhHJ5/wAs5uLzPL1aPW61qrV8DLd6Rz7Y6SZd6Pw2WvgbjBUrKZx3bS0YWhyGvf6UMTsRMorBn1VRNjb/AM/LEvBKzGrIDyMbYzACoMguuQFFrVqFKByNzxuSe+JTmGPZjGv1IH+OJIXe8YyA84CPHnIT8Mkf2Yf64kg3uMeeWPYfyxsBgMxmMxmASs51JIiFLDUeAT9sEMrMHUMu4OFfxXmI0MYMQlZ2C0VDc3XINXRH8+OcMvTcusaBVUIOdI4F7mvviqls4UWSAPcmsdEYHjATxPJIIqRkUGw7vwBXAoj1Hsd69sQfAzSiIqXR0UDTpAFE2SCBsBVGhxf0xDDSZVsKWGo7gXuftjTNxahVkepTt8mBr71hQy+cnMwUZi3qiPLGnzNVMobTfuPpveG/qZfQfLq/c+3/AJ74CVLx9cb5Pj/XAPwxHIoKsiqu59Lht/sq13/lgtnpXVP0wC1gb8D3vv8AL74oIpjfCz4VzM7MwkijRTZtJNdtfq3oVRJG/t3wc6lmGRLVdRJAq6AvuT2GAQ/xdmnCRLGRobX5i1qsaQL00bABJ4PY9sVbllnls+RI8YYFmeRgfhqg7HQo59Og0P6PPjHqcgyrs0SxjzAA3nK62TbrtdUVFg9xV+y10Op5o3mnCRarSEEnVp3vcKpDN3u+ewsBaHgtYNaaARIsAVwGBUFqJ+H0k2Pi+vzw64Ren56AOssAjeWvLKwqnqJoKDTkKFAPJG1e1YcJ84FD0CzIuoqOTYNAfM0cQSsZhS6fnMws0mqKUnkoukxHf9rVr1fNgAeL22Ys9nliG4Y+ksKHNECvqSwr74I9z8KOAHNAkVvyewwH63LYKrsXdVBOwobnfewdNXXfEGLqvmMPOSdRrGlijAKSSF3BINmx9+BYvvM+hCHjkLCiGPa2FgH333odjig/05VRBGGLFAASfmL54+w42wleK8wY8xrUi9QAvgE2BfG3PBGDB6qmXIIjdmk+KyLFXpu963P8uMA/G2T/ADMJ0PpLMpBAuqOq/c/bEVH6X12YKzKAAQFDbGzqqvSSBz7k4J9fzbRo4YKZVTzVCvffkq3Cg/uwsdFzUcQSMkhlQFkETsUcrqbSTdEVemr2xy8W5WTVFmPzAV9BCySAU6tswoXS0w3I074KB5HqM+YlV5WjaFyRJGVWydyTRtiLr1bf7OLZ6B1rLRxJGoEajYBQSBZPO22/+ftivOnplFQefF5jM1KkR1oors4b1EkkBQSaAoWDiV0bqseUzEsaKWQWSjEm47FHSxtavf0hdue2Ki0p+qIukm6YgBuFs8We2+31xHyPW0eRozsQ1D/j/rhcg6m0vnu/9kaijhceg/Pjiu4NbbWKODvhzMK406UVlH7STsfmdzv/AI4A2cLHQYx5TetmuYVqB29K0Bfbv98MGezSxRs7kKqiyTxhZ8N9ZiltdcR1Na+XVaq2BOphq0ge11dYhBPof9tmLYk6vnsLbYX/AJYN4g5dAju1AXvfvzvjeDPq5rce17X9MCpeMxmOK5kFtNG/oa/ngjtjMZgfnOoaHCijfIo7ex2wBDHi8b41hlDAEGwceu1f6+2A2xmI+VziSAlDYBo7Eb/cY9wHz/lvGWYMZXSpYIBG3pJDBvjJI37iq77YOeHerZ6adJXkVEvS6BWIauaXfTewsna8Vn0/MFVeieRwvNX37fI/XD34FzUc0FyzOrCRg6hlCqp3DepTtyDxyflg0fer55JVMbgGPfWGB30nf6EHcd/TtiH0nqKQImVjrXo1Hckn3O5v+fG2ELOda3kVTIMuJQp8xVICaqcD02LogC737cYi5TqUkvU4m0mhuyggkoRbe4G3325HOLA3dHhXL5stIVOxGsuRIdVaabSD7qd/4a2tcM3V87cDCDWXNfFIzVuLABbc1e23bCp4j6yjwio5FVZVILKV0LqF2dwVa/ffnesAfDPiYJJNG4PqkL6tQ9gtU1HkDcE/bnEFleEOoBIiGjZaNAtoGoc2AoWtv2lQR88EfEGe15eQQ2XYentuN9j2PzwnP1eARt5bRlljOhR5ZkBIPJLXR9JoUf8AAKPh/wAeSJqWRNQZy96jY2ACgUfa8UW14BkKwnzVdX1EEuALHPpCiq35qzR4qhI8RddPkyiIBmqgd9ttywq9vl23wg9A6rJnUeOMKUiJZ4nNMy9q1BtIG449th35+J/EEmVliV1VfMX0orrsOFZ3IUAEn2G177YIndLyr5mFwzeSQ1ikBAcEtYNKD+1gy8cdqxwh6PLl3MzxiTQNQlRrUEWfg8wfqG/4T333vArw74hL5uHLxkLZIvX6QwvYCq3o8at6IvcFnzubky0DzTGIJq9YEuss3BA/TSmU1xffbBUrpXVZZ8uTAQCHv0jSQnyGlmIraqDG+w5KZdELSzRvIutgSmoAs6mzq5ZRsBV7i9t905fEkUEUrRaFdi5X0UHIbazYF+u61bgk47eFxmJW80yEqKYDnV5kaEk3wqkED3ojasMDB4L6vO08y5gEOFFmjpsHjVwdqr0jbu3ODXVutgqfLbsRqoVYIsb7k7EbA784Ret+Iky8jk6zS6SBxtuT9g45I4rAHw116RnlimuQn12CLBJFgXQ079jt7HBDd4e6+04cKwJDFvhKgOD+8t324G2x3wwjxSq2krKGXs40k8ix7g9iP5nCtDKSKFbEnlKA1Hb4wdR+fv8AbCTF4gilmhOZi80a3RdX7VLKBqUbN76eOdsKLCzmcysziV3DFpOUkdKAAWxp02RQ33ok8449Q6usEqNFP6EbeJRZtpCZAF0+pqO3J+Kq2xC6nkY3kjZyY1Q7BQFA9vTpPzHFVd+4jeJMzHA8L6UjkZghkA0kxEHUC452A33OCi2e6y65kRhmCOtkm1Kre9ReWLNkCyRV7+xWcxmc9Es2XnGuFlAjYxloyusFqVb9RF3pog/zBlc8h/UHqBqmCFr2JB9wDq2PsfnjzM5iYKJdLLCy6gbFFu22q9hvfB2I7YIh9Kz75KCLzUKo0gMQKUwUg2CWfuD9OfoCXVelnMJJKVhdpFvyyzI5FghQwrSatbFg0CQbOBnSesCVEkO7Dk7n5Hc8n3+14OGQTLYL2CCQVo8HbtY79+BvgNct1pZE8kywyxoCPKSElowBWmQg6NiAPhFnsDhh8OZxNKyJpRByFULZbnYKBR5vY+kYWlzZqWI8I1kKNNhhqBOnvZq+bF4n5DPCJQiEKAOAT797NfL+mAber9VjMJ0MGJ29O9fM1ew+e2Fjw3c6MkqyKEGoA6dTMDdgLY09hfIPFYGR+JCbRiI2KBqJAJ5BFd6Ir7/PEzp2bSKkXSCNzZYke+1k+/1373gC7F/Jepn0sGWpE9YLeo16RtR23r+WIXhoQNKybh7VgrFiyUAwuyVG67VyffnEfNeIHhCEnV5jBV3agaJ7ixx8jYHvgf0zMsZZH8yyzXVAAekbe/azZ3J7b2VapwmxRKM28bSyeYQKHm8m/iEYINd7Nj6Y55HrzpJZJeI2Ad/ZedQFH4vcUuNBmi8xkMp0t+32rcUb2+nH07ohl6h1hY30c0NTEEbCwOCbPPb/ADwu+K4V8yJpII5NR02V1E3t3Q1YoV798eZ3qTPKumKR7r1IVAOwFG3W+b7jk88Z1DNxSny5UBZDegnVVbA+2439x/XAM+UZwlpEig71rI7DkaNv+GN+oFzA1+g1vpbgfI7YWJvFiqqLGQSzBANLLXpLb2LHFV3u8R5PGBn82IDQUZozzuR89uQQdvfEBDw60zhyuYEm/eMIBXfa7vt9DeMwI8M5j8vGR5vPq+Cvi9VbbEC9q4FAk1eMw0VtD4Vy8cjBpnkjOlWQUDqYjTb7g8g7AHce+Cf5ERMq5VUjQGzYLamFAG7sNv8AENxVd9s8T5OKLLSSRZlfMSYTKdQYu1iwbsbBbAG3pxr0vqDy+uRyQI7/AE0sJZBtgLN/M/0xVe+Jen5eWIh7SWiwYNWoqPUzA7EAbnvuN7wsdF6PmmePNJ6AoVwSRZUXsouzYGwNAg8gYZel5OPP6pJpgUDukSABTo9Nk8tytAWKA3u8e+Fc+kevLfqOUlIDrGSujYLZ2qlG+qqPF4CNncrmc9DpVvLVGJpg6K3yNjV2BrTpHux3A7oXSs0WZMvCskhuswN0RSK2erU7Hk/b3bBnwohh9atIoCvQoGt+5qhvwRt9sHMn1CLJRopkAirkltRkY7sRpA9TEkkAAXuABgAchzDpNlo9Hn+WF1cMzBQCR2BbT8V3xYqqC9D6VFl2ihzEbw5hrDPINh7aSGoi6F1xe9HFmjOwhzIBYAG4jYkWKutOqtq25r5YXPEXTU6gwcvM8PqEQioBeAxOoWTYNDYUOSTggJmehnI6pYRJJI9q9VZ1EbLtSgk/uDDYA8ggP4h8OiS8zLmPLZiFVXjNVVIOdSm/7td9I4wyL1CQho3VB5Uqrq1MdShxR42sDe2NUfrhe8TTPm81FlAoGltWpTY+Em6rkKPf/HBRDKeC1jgjzBnMsira6BSINyCG5bSTd7cX2rE/JeFznMvpzLsvq1IyeWADuDSqo3INNdUVobbkl0mKTLwRROo0gabZStg73R1A2PY4DzdV/LIfR5iFA2m6YbCxqqwR371XJBsFrxjk/IjaFZFkAkHq1nUPTuCnANgHY1xuexvw7moZQEcN6Gjaw0m6UQQNBvUCO9g2NhgJ4Z6E+clbMBAIlkNrQff4gpBIsAECz8rwx+IoIkmj1kirF2qBUCFwBakBQQLAsHcHYkEF/wAa5tHlkMVqtFSSlhiCNhJe5qwSBtTLZ7Delw1rma7IPl01WRsSx5C7c+9YaPE3VYo8sYFWJzwqMpIUkE6rAADVZHG59sSvAvhuVct50ixlZAHQNZYexA06QW97utOCI/h/qkUiCy5fyipiEkxJcXZChghjOxHGxr5YQs3CXl8tNN+YwFEabJ/kB98WdksrCZzmX1auGIUcgACwRqJ/qO+22OPXjBmsxHlypBJ1vMQEZUG9BjZYPRUXe/GAVfC3VPKlkikl0s2kIVtwWVqK7NV0eTxp7Y5/iDOWmUq7OgFAmxTbFhR3G54P098Mud8IwQ0YzpkLaWErarVmG4FU1VdHuedsD/GeRQZVSCAysGAUtpoLwAxN0Lrg7cAbYDnAWGTUKrkNStLochUFAsTwyivoBY2vDb1p5Filb8zA8Yi1sjar0aRpo7qGLbUKHwkDEfoSyqsNQRMvlIFcTovpAO4UgsVUE3v3ut8D5egyzxSZd20DYghrRWDXQQEKV9qArfkjeAH4ZzEqQAnUELeilJNXdL6SOx3G++GromaiMf6oY6pgqOXZDuN1BRl/6o972JBwC8KdKXL5h1zQSUR6EVbLLcrUNtu1bEd+ODh+zuTjzDo8Mph0jSAteobGtPFbD6gnjFCH1LqCx9TlCJSGMCmJYhhe+5JBI2PfjBboOclzBmcTpFHEwVgqhn0g7twwAO1Cjfq32wU8WdDykqVpCzMpUSD4rC8tVB9ux9+2FjpHhwQENCzsXFEsQB963CHv8fbbuAm9YZoM/H5kqyMYXVioUUfQQDsK55obEbd8TOoZzVKqNO8Sm7KaS3wkDSSCPiIwK8V+HQrJmzPwR6dN7gg0GsnUf717k7gbCVPkICGkSOpDd6mt9rDDU17EXsKHH2Yob40kEeVQLJPbMrVK2oowJoqwAO/tf22xx6T1T15dHnKK4Ua1X1BqIBd9R2JA9J5F/dgbosQi8udFkEYLWV0j7BdOnYce5OA/T/D8DKyqrmj6dTn06hqQqBVkB/iaye+AYc9nPLENyyuz3SOqr6QADYVQTR3B/vVgJkpJMxEYkskMyXdVp0i9Rax2Njn64K9IymX0IjtG5A1BtOg33YBKFH73tvhH6wyZaePyGPkSWR6tVaqVyGG5FUQP8cEN+VkOVYebOBqYMWBZgrCwTuQT82PpAXcAb4JZfps3mmTUrq9stt6tyNiFADd6K87bYC5bxFlpGjAYfEbBAFAEi9yALu9zwTt2xt4x62j5bzIZYmKSJXl6QdJJ2Olj233AujWCu3UJNWi2pFmQnSSTY3rjk2Bv8/bHHrcKwyrLFMxEzETRhwwDaR6h/DxR+3zwodHzksmdhkEYf1KKYbFQ/c8XuFs7bjDn4hgzE2XhEWXoee12ApsHSARt6QxILe4G55wAXPdXERX1uqlRQR2F7d6O+PcN/QPw1jzABzs5MoQARRMg0AACy1EtZ39he14zEwK3WszG8RXJ5cySFi7Msbeha0g1QYnfkAj2usLp62UbToa9Og+toyzf7CEAVZoAbjvi0/zEy1rijWI3uJV9tVg7LWr088nnAjK52Q5tXKejSFVmFtpPmEkOSTQA54rjbl0RPCvVwsCRz5VtSuSxeNmJQ24NsCV4PqbSPTd80neIpJw7zhDHFMbWhSkX6aYArZ+RxZme63HHIxUTgkBTJDGzGyupVJCMANwTz32xA6/4gllgjijQrJNI0L6lND0k36kU8WaZQfT7bmoUeh59XzcMpjaaFFCuPL2ANgkqCVWjRJ71hzzIyv5cRRZdFJIZmUEAAH4gSNV0fio88+0npeciOXKAaYo2MSg8FUoE/S8cMh1fKQIVj9IBIYlHvUxu2dlsWd71d8BB61186ZTDND/ZopZpD3s+kUdTU3fgfXG3hrquRWGJZzE0kbsXkstqsE2pANHciiQNj9QKXMQvn4mngRvOQAErsrXYbTw3tv7YbZMrCZg52YC7B0iuLbjsNP0rEUlT+IFWY6R5P6zWB+0b0WtSCd/nRu72xG6TPlzn0eSWSMMzan+EqxOxZuCCDua/pvh18TBc3lZNOW9aAhJJPL2pb9GltYJHAO3yxp03oOSeAeXGjFvSZG9TalO5B4q+wrbbFxA3rufjhSNxmZnkDsfVJqCJtex4sbBRzsd6vHDrQQiNJGZfQAG06tJK+wo0V2+/1we6R0KFEKNEk4O+ny/Suvfc72OQu1gWCTd4TvExRM+kTsywBV1KCSRyNNncb1xwOPbAb+CokaOSBp5kZZLHkkaXVl0q2rSTSldW1Agi7xE8ZZyNc7URkOiKixN628s2RfpKn91Cj6sGp0ij0+SkA10e9PtrGo7lqF13Fmr3UmOp5WGdaljikJumBsJXbzdm249IoewGCqkmzTvWpi1bCzdfL6f6Ysrp88SwiRc5IqpErf2UewHpoH+0Davnwa5wC8FeGstmEd5S7MjsvlhwBpBG5I9RO/IIGGvI+H7cxaIhCBSkt6q4/cK+Ekb2wJJDdgQlN110jpHAtnawCrWWNMd97H9bw2+GPE2SXIJBOWkmklZnGkkbsa1te4C77WRQobYCeLfC8McBly85mSMgOgYP5alqNMAAN75vvv2wd6TkMo2WWSGCMK4Nl1Lk0SCCzbkWO1bYKg+Is9l4II1y8UAaSUXKjehdJFWykmyBuAb3JO+2BHR4pOollmmCrF6tltvWCKsEDt3O14bekdHhTLhW8px8VOqljfqrjeiTp42P1OAmXyseRzYKuI4ZkryyzMSwO37dudrJ777jAS+nZaeOYQI6GBUOgkEuBa2uqgtvbNwdg9VRwZkyssIZ7Vlob3VUTd+k6diDe498exZtYmY3X1UmrPNEbfU4h9WmkmbQAZIPKkDyIo0qx7EqoXf6WDd9sEJc3V1kjzTerS+YiNj4ggrgjbhfT9RiwulS5FkAaJdYiGzn9QOAVPpJ1AD6bEXZ2wp+AOh5d4Fkm9bSOfLQsQPRySBVm1PO1D54aum9NRMyz6gFq9GktZN/yIIFcCtQ5OAF5yd1zeWVtTahJuxLUaWj7Xzv8/aqB+GeshqhmfykjYKDGDq5q7Nqqjkiq29sN3iCaFnHAdFMq1YbTsjAgHj1A/ULgP4f6dAhEsa21EnVRvVpZrBJs0aoUKJ274Dt13Oxwxw/qzyKZV1JIxalU2SLAayV1AcUxAFVS5metTRzNlQX0GglgA6WAA5BOk7Dkd/ph3yeWTMZcIqRBFZtIKhBqDb7N+7Yj6WPfCx1jpKSkIKikU7NQ3olWHp54BB4BqqwUbzPWJPJkUQSqxj3IC1ZXav1e13xfyPGE7NdVnXMEAyKNKtJEjg7gHut16R8j74Yums8uqEvpChV5a6UUpB1AHTsTp0n3qzqh5PoUmVnYzFJUk9Oqz6Tuy2jX9AbYC+eMEHfCvU4ZI45BAo/TIoRgrqJ2PmfCPmGIJI4bY4rvqsWYfL+dLFpXzWfYgaNRoqU+ICwAD8jiyctl/1NfqvTpAuhp5o+k7Em9t9vYkY867I0yPlnApl1AEk7g+k7gcMBfvgKw6O7xOmYEZaJD6mIOm+DRH1ofM/LDJ4hz5zGRb8vG7K0gMh8umoergMxNHTbfPvzgxDNJmIY2kTygyUI9l5FWq3ek9ttrGJPRVEUNtZZxqe5NJMlAM1kEWaG/Ngb7bFL/hnqCGMA6QqHSLYKWuiNO9FrurBBrtyDnTeqNKBC0wV/OkYkLVqZGJVfdrILe3HbZP6m7zZuORRUnmGO9N2VbYkDk0fe9hv7MWb6OUSNzepP7Nyb771elftz873wBqfNTZZVlGajQyWL0hSwHPtq7Xtttu3OMwPi6KubhjXMKyvHupRw1q4B39Fjtyo45NnGYD2XKfmo0US2iCywUgaSd1VL1Kdj6iSbv0+8LqmVzGYzYWMF1DA6opK9CqyqS4K0dR34/rgrnequsBjiRr+EhItjqsKSwFEG/fsT2wLllbKkgNTqYtS6v2lj6TY9RqyeDZJG3GRv1HKZiOWNEtn2Olptrs0dbBtR2IKjkcaqIHuT8N55JRmlbz0VXYBmbUGcGz5RI51MPSbN4LjMRNIjMupDTqdWn37/ACO/3xt4kz8rSwxQr6dHmuBZoaBWqwKX1WfeqBBxoJvQdYyhZAS5LOTuSd7Fre5scmtiTfOG2DqOYkjl8nLkOwsGXygik7lFC+qy3IahYs0eSXgtfLjjyzcNEZWXg69SmjsNxr3Xeq+mJTtlsq0k4iDMWABVmtiQKA2IJ9R08VZ4vERUfiVZ1bLpJHJHIqUbBFtf7T+7YDdSRvgl0rqR8icuxI0qNwWs01DUbo/PtWHPxc0mYykpUkgShYUWz6lZV+/q1777Dtjv4ayOWhQxiJfNQASuwtix/dTcC7qvb5YqgPXM1FFBK4bNkAgCJpG0L6tyQzMAF+HTxXz4U+ieKsxDGYllKJZYaUUkksLGo8A778igBzi3OldDij9bSqSCdIYUVSuBySAB8u/yATetCB5Y5Y8rHpDuBQA8whWOtgBp0E0QdidjvxgPeg9ey0kTfmVjJtAHetPceWzNQDAWaJojcXvYb8TXaXMK65cpAIwI3C7Ov8VgbDtvvVHuMOYl0AogKg0EEdBSvmI1g1pCUCGNWos9xfTq/UFdWlJWQP8AANBbUxJVQoK0wJqjfG/1IrLOeIGl0FIxEUU00ZP8OkbEUFG23PsRhsyD5CSOOR449YivQd377qt2RtYYAgAHjfEbw/0XKy5iVpUssxaJLGgbBjYHxD1en9pCnDFksn+szCQLHwELadwbAX1C13+ACvleIqtOneIHgnklhVNL3SPuAt2AKI343HOHbo/iN5o0WUhHnl8sVYFFaGlr2O1bHkjgkXG8X5TLSQtIsQEoQSl1FVY1aWC+lm0g87gAHvjzpPhYmOJ5Jnev1FiiJpW5otvRva1A+p2wBvr/AEd0yWY1uvpRlJ49VEDkWfTXJY788YTvDXU8zoVAz+SgNBVUbgEgXV1q3JP3xYXXeiRTQSxmaUgsCNkFDQGDMFUF9zXq/hPcXhOiyM0PlZNvLMMtgSC74N6kBU6twNJYjvZxRO8LZ4zZtIGkkiUxE02nS0gWwVq7WrPO9DEP8QMg4jy2mQSszORpXSRQQWRrYXZ2IrasSl8KQRDzYtZcU4YsLIrcKDS8cG7HZgdx16h4e86FXzEkqMF+LzNe+rei5LMppdrWj/MkR16yNDed5nZS4oEHSOQD3JsEDBvosc+uFdMRZ1Ol2an0/St72ujW97Yr7pPhWWdpIxIirGxBu7PG4UfKu+22G/omXlgaOPzUbQCFYxAyaRwFOsKtcAybb7EnbABesZw5GaGIRppjeQiStm1MQ4CcrpvbfsKw1dL6qX9UaPLY9Sx7EG1HGsED1Wd/nW+AfXvBocGUTHUOPNOx3J03z9KXtjzonSswrLIyQZaNotLaTZYEVqNOb5G+rVve/GAkeN9ZzWVkeJ4FoqVarJuhYVm2s9+bGBs3WYoZZYjE+mN/NjstEyemq0keoCvTdWCBWD3ijwlLmlRhJrdIwq2dKEdqvUar+Ii+bAoYFpkBmEMOeVkky5WpVK2wPC6hYNgVfvXe8FHuldUmMSPHErIxJAMix6Wq7IKGyzWbsdqHvC8RZ7y8wryldXmBWsjYOvuP4dIthsaPfAUtPl5FSJRTBCYygYAj4zYZacDT/tWb9sEPEHQRKmqaVomrWCYxpZ9gdQrVdEUQx9tyNwlLm1QatXoIvVuBvXcc7Y69PzjsSX80IWOkLDIysurSNxGwBvazRs+2+AHhrJNJG6tpj8tijMxawwCmgg523NEfXDD0LqrwusZkak1lSPSGsUAqGyw2Pfbk0CMBHE1KR2B4JOocXR52+v8AngOc15WciIPplRow+7blgQx5JI2PewcEM5FmMrlnkk0yACy8ffYLbAi1JIskit+eMRk6AZkR5XQFDZRLNuBXqJ23rfSD9eMAXdM9GzB1RlW7kZRQXSKY6WXTq9z7H0jYYX480JIlRTbAn06t61Ec9tq4rnBvLZPM5kTRsZE1aRrCKddUa23oUPibce9XgJn+lyQtHHIV0yMCZCnqjtByrVpYhTVHc3v2xAP8E2c1WqMNH5r6ZAdN6QDuATxf8sOfV824jjcmIJIwP6cjcEirDRL7k12r7YBDw/FEolhDsWN+aWBaiDuumgLPtZAPfcHbqPh/8wivJJMsqjZ5KNe6lRQodilX/exUaZTrDr5aqsr3GCTHJW4C8gBr+LkgEfffzGeHOnQKJDmTRR9C+Q+kHYamutwSlHimU3vjMA6Qwtq2hlLUNgDpveiWJAbjki9u+2ELrmUlUZpliRVGhJVG+hqUhRW22urrsRe+G7J9fGXMeXVXZo0Ch2st5d/3aAIHbSSQO9WCvTOmwNBmIrIEjPrDi2DMosLQoj+v8sSKrXpuZzFSI+pmFkq6uzqdqJABYKdyCNrGG7wKzQwM835jW7LWkSOQoHpTahX7qvhhYrHLK9BjGZhjTMvIjemTzAjqsJGqi2kaWNLpU2bo1tgiM1DlQ0UQpTKf1FAAZtWmgtVoXTpsexJoHAcerOxzkDnLSsirIt+UWJB076SaCgn63eI/XZ31FUVCihpqkACFlRFCm+4NHSQL337YZ4c880XlSRxsWXzCZDsyll1DYUGVWFXzQqucBPDXh7MNmvzk6pFEfTHHJQZlUUmmgeOd/oNjijl07qBy+Vgim9DAD1JGzGPWD6WKJ6WPqsb9x2xu2eC50IsjQo0f7qPmFWsAeYCwIDEUQNrAGwrp1brOmQTANJEzhAUUA1ZXgtqZZDqUbfs4IYXI/LpmCsvlxifSyRpPGdIIar4JXTfw0CflWwCvE3U8xEi+WxRAlsxYN8K2fSVu/nYBNbHBHo+YTRCCqr+mEkEhjBLDn0lxW5Y7KefngLmMrmZmjyrRs6RTBZnEelCobWGoGwpBCgFiCAeDgnlPFWVXMFVQERAtYQUQQDV7afVR4NgivbAA8j01I5AD8GqXy1I9OgMmkbHcepj6tj6eQBjTMRIc1l4gm4dquwKMZBs1dWa9uMHYsrK3nO6MxMj7KwVbJGm6PoAQCydzqNXYuT03ok0cM+alQSSLappj00oG+i92sn4qs19sAOiVAWMjvqR/SVUsqmtNKdJr4R2GrjfHPMZ1RN/aBEBLESKELFVVtKk1vwdNWaPtiflc+MvHCjI4kZRK4r97E2tkgXZPpJs1wd6BeKEkm1SyJK4aRdCoCAqUNQ2BN2CLZQfVVcUEbpM5kykxfSZABGqByCdIVautmbTQ378AXZXp2WkjEpWEZmNyjKUVWBYbWAzKFYDSGAJoptQ2HnU+jtFkkhhT9dyrMnBD2GazYoLdeo+w741kcZNA7RBWlVhmNMrMnpAIPIbVQPGo0CPWBsBTN5zy4z5kbwIykgldyTdroGrTvve4O997Xs9F5cMbytbhfMZiN729BpioIsgEBVBC/LBKXKPnZFaVjHCLRk24XcUGs6mNDUf4WsA7Y3ysEGZzn5LU7ARtalhVkgUOSCALO45HzGCOHhbOPJlEQxmNUTQHJPr22ZQVog2O/wDPG/iPPLG2lkVolqUtqK+oOtLa/wAThT7ABz2xwkLdKX8vmAUC6vLc0VkWyRpAINn+Hm/YYmydGfPSRvqWXLxFjLpqtS2FBNnUNzwOzcYAdl/0QMyHtdeo3QA/U8pqA2K6bFXYKqTd2GvpmfBZXg0t2b9PX2sAUNjx329icLHR8imaizWWAHpnkq62Jawebq/YdjvjrlDFHHU2WiQgqJEkWo7U6bDEBSp3Ow03XegSmDrVZqYKXk8tKV4tVBpmGoAgqTSxqSRsf1BgP03OQsGhYFpIJGGgoTp0OQjXuASoFE0cGsxkJJZfNTRGqAupIPBVRrZQV3UCgDtRs3sMIKymLOPIXJizK6ka1JZdqLgAab52A2O3BoHzN9aWONkRdJAN1C1k++okLuawLm8OyzQyM7DzCupQlgKyr6QGNHdgTdct27wOpyNJJ5SEyESBHogMWJXSoO24BL/LQO2LDm6HFdCSQKFsjU1EAVVhxbXvZB9sQU1B1fzQkjncN67BUKDGUtpNviYjv3+RxzzPWXzEQ8xybmiRCXJIF62FMQo0lV3Gx2s0AcBTlSxGnRpaT45AQQL/AHlgBW/qq+/bE3JdL8wQQrIHDZhg5Qkpp0pZ1GuNL1t74qGvpmXlbNSQ2QNBlLuOBQUHSoskyWeeL+pLt0oRSxu6By4AV1JAvg1YJFkjYCztfAxz6TkQJ52jljREiWMBgzAMvr9VMtgKxoE9x8qk+Kstqy8R81ZS5YhFPlhkHFDWw1rxdgerttQBi5kRlYECYzaSK2CsFG9exHO+2+I+R6gY5EGkP50YIEbrsQCwbyzugIO/sQQAQBjzw1l5pdUsY1LErRnU1Bm1Fj+3cCkuit7iz318ISx5lRBK+meF2ETA1asCtAEGx2Iq/hwU2dIMj3pW4ifUVZgQRsRqDKCO29jbgckD1OD/AP0uTaIS3pcNpCVpOkC1YsDtZHPOJmXlhEsKNChYFkGqFiWIvagDdEG7I2o8G8ROsIYX85tSS5idCQoGkKWAChvYKBaqdzXIwgg+EuombLLDYtCq0SoqmvYXZB2F1yDghmpNbLljK8QYkFvMcLpvU9USu/A1b2RV74HS5UZedxl3aSNiHMEUZb16gGpqoLQsG+QR2GJOS6tlln0s3mK8qqpVTdBO1GyQWNjYqavtbASznhYLl0SFgjI21hgSDZYkk72dOMxPyWVyTwsY8srHzWsbfOyWN+qzuO3yx7gIEOYUeZNpaiaDBDYQbcEWL7dyAdjWIvTs/wDmp2liJURKC4s0WshasgBtIo2CAedgSdszlJpwqpl56kAW2QKRex+Ohptee1/OsaR+D58gtCFp5pm0AI2lQCCTTqwYnbc+jj25iOPR+nCCHPSNZUytApQjhd7UdyCy/FuQo5qicyXU8v8ApRxujjQzaQdRCgAHVtsTr+E7mz88Es34aJ6I0YASdI2ZkSvjBJcGviurs8nfvisfB8DO5jUVdsAG0FtOm1U6SSdNkijsDtikOfU86MzNGsP6rJqZipGnTVUxuqJ0ncDgkHEjquenk6XHLITqjYOgAIJjWQEagaNkDsOCDWIPRPDsuTyOczTt/aApEASKAsBiWQMfUaqgDXexif8AiZlBlslGiFgAixsuo7+oENW4NkNvsdzZ2rDFDs6YmeEkhAq2AxZdEZGheOCNPO1FibGOvWc4ytHDEUBkZFQqwtFNXQ18lQa2reycIPSc3IRLUqD0EESkEFaOw1cMTxXuffE7wf03M53MRRB5GSL1H1FtEYpTpBNCwQor3+WAOeKs9mMq/lRgiJYgWC0AQdWsjfnSNiN9rOBHSJI5M1JMVdyiq4UA2DoYG1sXsgFd9hhl8TQJHnYcvpBSVXQpYsCxtarw136wdwDqB9WE1emZiFysoWN1BMfm6QdmDWjEaSTfIsEX88EG18QTvM5iLKvlgkMN9ekoG2JoenayPoawTyHi+ZMnl5G/cwVuKcawhqhsUvg83e94XelBhGDMSGmYhAxW5CaXVWqyu4uwb2rYm2LqHh/MPlTCoIkQWsTKFLAAIKfQoZtPbcbjfjBRnNFXdSQVIJrVamwRR2rcHcHsfbGvUOsmEiOMhGOwY8KALJJ7mhQAU7kYT/DyTyNJBIspcKVp0ZyGJXYrRK2L9VbVeJ/hvwrmPzLSTTIzRBriEhkkUnsyj4RY9+w+wRPFvXGkl82J/wBSEL5toLYKQEezyu4vTt677g49zPW/PaMMmhmcHTq1enTqBoUT7/bnHnUD+akliXQ0rIDGyDZ231aWL2hI9LKdXFWK3VOm5A+aARIGXVaxg67CkkCgaO3f54B8zHiKNYFWMIZKKowcgDcrsooEWDvxsb+cDo/UUh6lG8rFf0VGpBRLkD4mIvcd7G1DjAHpPhmWSX0PGVSmMlnSpuwpJUfqVvprbvW2IXiLNXmPMVwzAC5Fk1hiCaYNpXeqsVV4B78ceN2jLIgD61NebbBOfUASQfpxsMS8p16DK5c5V3MYWNGkIbSxkdTIw2O7Uy7DYm9hivsrkjN1BYZW1ASkSMe8aks5+mgH+eIHWsy0s0kzEfqOX5ur3A+oBA+VYB08AtDBHLmlY+ZupQ7IikkrYPxtQBG+3G/crP5syGXVpkk3DjlQTS6T8lIraqsUbOIOTyP5bIx+ZrRyPN1Gwg10QrqSFb00N+RYFkYF9I8RPIiQlACmiyq2WANG6UBex1H2wQ9J1YwxCYsSVGrUi0DtpPyOrk7nc3jp4vzcc3TwWRfPJ0IzDdQ1WCBub7LRB2sYr7rPXpZS+UVdes6A2+oXViqJ2o39/befl+g5iTM5aA2Fk/tU/b+mQxGk72dtyByO2Cn3pBjiiSMMZpkI1St2ZEKcfxBTpGq/ffEnw27yTuhSTy9IOstdtZ12LoLRWiBq5s8YCdQ6okecSPyHtlOpT6WVk4bcUwIY73+3viVD1JV5RtJJOlfiAKg/K7O2CBf4p9HWGEtlyNCMDPCb3BOzFgQSA1ek+9m6xv4OlyByyZqbyzmAjERoSoUatLGhtdir3oE1jiU/NJnGgDgC41bcMrBAQRVn4gNqB3O9bYHeEsppyTZjMeYRPSlypIVQToJNE2GJOqqFgG8BK61lAY2OXUoWAIdWpiA2sEm63JPte+++OHR4NUajOaZnu/WdZUdq/cvawK2u8Cum+JJPy/lhU0qrIpvchQQO1E0OQQN+BjM/1p4E1aA41WpLUe2xWvcNwf8AiUX8VSQSZUCJmgQKyNHFGSrMAPiAKlSN7u7HIJAxA8MzR5fLQFI1WSew0oNsKOkrqO67C9Ioer74gZdnzXT3jQM5T1bA6UOrVuTVnSSLBoXvfI7ROh6WJUaniCg7fvVvTY/oG+dHtQT/ACJFmDJIFAA1jTYYcU1bkeonT77++JfUszAQEniDodKqSKKsTXpYHUtGyeOQffC9kOoyvUkh5VgoIOkAUwIvc0LF7/fA6fr7+YiiioZdRUbsAykVZq/SNxV4A9mII8pMI4pZdExCGKqOk1rKyD4SAQQK1UaG9V0nWF0KxoojIkDE0TrbTe/tSjZdjjzrHSWleDOhWSNiFIdlHrAtCApb1E83zXIwF6v1YQzuGQEPpY6TRugOaO23/HAGuhZ6ZYh5j6xZCbm1olSLNkg6bs79uAMZgFB1ILEjadSlpNtRH79rIU71tR55x7iIvHrPjzK5WIjMSxmet4oCZCDew4FfVqxVviXx1npVSaJZMvldRRCNw5G9M1UTQ+EbDfnDBJ+GOTB2efufiT/uYjeGujpmQ+UnZ5IMsrTxIWqm3BBKgHSdzV3ZO+Cp/gzxHHKz5jyHGcCa5I99E0ekgMjNsjVdWQDuLPIKDpfSeoIWj/8A6zx+t3Fo1UdRDXTAcaxYFYrXrvVJcxGFZysSgIsMfpjVV2A0jmv7xOO3hnr8yGOJtE0aMBGkyBwmo1a3uKA2F1udsEMXiLx2okMWWkOYhjXRGv8AFIRQfUF3C3QHc0fnhv8AFEIzeRSLMRmrTUsb3IrAc7Ag7iqF89+MKvUcz+ZzvTVkSPT50wKqgAISUqLHfZReC/ivNGCaEQjQZH0sQWNDza2DEqD86vc0RiqTs14ISNl/Lo+aLLYiYENRBANrWkcfEBwdxezjkHPTcjZly/5glUCk+lFHCM3xvQBJPvxtQwteLfFeYyhbK5fTGrXqcAmRiRRLOxJLf3jvhFy0jSSxq7MQWVeexb/icKLQ8MeKcvmM/LFmFhkSdVCSGOqcKAYwWGrRd6b3v/aGHD/kb8sWaVhNAqERxaLZmuxuTRfbSAALJv6QOo+CcguVCjLqOPXZ12T/AB3q/rWFXwZ4yzbTTZaSTzUhjZ0Li2tXCgMwokUfrtziIYfF3SVzKa4TNCYCXsKugSqKHqJ30GwdFjnuMK/hrxHBnx+VzhaGVtkljagzVQ+j+w4Pb2wR/FRW/LQMJHVXJBiU1HuCxNAWTfuTjbwJ0OGLKQToP1p7BkNFkFkVHtS8c1fzwU7dBz0iFcswWV46WSVG/bp2aQEelzXwaie/GErxv1TL9NEiwMzZmZi7ergsSdTVtQ7Cr/qcDfHnX5si/wCXyhEKPYYrZJN/FZJ9X94bm/pQHxJ0GKPp+WzQ1GaUK0jMxOotrvn6D54At4bZeoQBDojzMPqWQAC7JNkj1btZYcWb74a8p+HEeYdZ8xK4kWtYiGjWRwzEEi62tKvscVp4pyi5OXLNly0bHLxSFgTetgbP39uPliwPBninMS5KaR9OpEcjbYlbqxf+FYCD4nPl5hsplwUgVBciblZGOwZt+ed/UdzfGK/8Z9BTL065gSszESLQBDVd0D8PbgdvfD74o6GEy2YmWaYNIonfdPU5K8nRqodgCKwi+EuixZmSQSXSxh9jVkuq7/KmOKO0Cvlpc3mGT9SOKJVU+oFpQgB22I0K912vA/JP+fzqHMkIrbOyChSrtV3RNAffE/rcxkgkc+nXm2BC2AFjiCoAOwAY7YipAZ8tPmZHdpUkVQboVS1sBW3aqwoszJ5d41EGXjE2UkKpKZFBMan0lvSULLVfSicDOq/hjmIZgmW8t4pDWog61UEWC51BTV0wHb3oGHN1Wbp5yawOSuYgSSVX9QLNsfbbFhdM6rNLFAmsoWLjWoBYBBY3bUN+CSDthAByPhlelzxEIkzzalM8momM7EEsbXcengEnvV4hdayTw57KZxpPMHmeWUUCwWU1p1Ppo8Hiud+yl4l8RZpszMrTNQk08AbKKHAr57dycKX5p+NbGmsWb3GwO/teILz/ABL8HyZiSLNQSGN0Gl6smuxUDk7kH7YXen9MzsziNI1Y6qeeiEUDazqoluxUb+3ym5Px9mnbJBhERNqVwVNbLGbHq5sn+eLGyWRjhjIhRYgx1kIABe17cC+9Dv774sCJnfD+VyOXlRP1s4wJ4JLsf2qg2oWBXIsEnE3wfkZcx0VssymOVVeEWKIr4diNjuP5e2IwzZhiE6AeZMzM7GzuHNUCaAHsMIkvjnOCadA4AnjOqh8LBCA6m7DUBvxsNsEDz0mbJAq6EEXqP6jUOxCadNdtTUPngn4h6bFotiZWYiimk7HbXpQ2QL2DNudsGui+I5c1AROkb6drKm+Oedm25FYIeHIVCTqqqoicImkAV6A5O37vWRfsNqsklSPwm8N+XDOzPIAxHlhvS+kLszJvp2IGg2PTffCX0fKyZc5gSwAZV3YOSxCFCxFqxOjSDwTpNEbmsD+r+Ls1FPmEhcRBgI20KLIAJBs2b9R3B747+C+syaZISEMaoW0lQQ1ncNfxA7g374Ikt4OzGXPpTMOmzxSINSlGFFiN9JCkHbkjijeFzPdJeV9QWNNTaSC2kFu7UaAXvY9IBG5xemSzThICjFFaRE0KTpVb3Cg2QCBVXQHAB3xH63KMr50sSJrGprNne/rtzwKxFQ+tdFkg6JD8LyQeXK5BsEBgWIJ59JO+1i8I/wCJfgzMidZ0iuJ0Wyh1KjC7vbYd+K53xHzvjbNS9LaJiul5dJIBvQRrKjegt7VXGGzp3jWeTJZdZEicMVja1ayBtezj1bcjFRVM5jEIifUrI5OpSGBB3qrFEb7j+vbMPeW6YuZzk8dtCkaqQIgu5PNs6s32uvljMRH/2Q==">
            <a:hlinkClick r:id="rId2"/>
          </p:cNvPr>
          <p:cNvSpPr>
            <a:spLocks noChangeAspect="1" noChangeArrowheads="1"/>
          </p:cNvSpPr>
          <p:nvPr/>
        </p:nvSpPr>
        <p:spPr bwMode="auto">
          <a:xfrm>
            <a:off x="0" y="-1676400"/>
            <a:ext cx="6448425" cy="37719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257" name="Picture 9" descr="http://ahrp.org/wp-content/uploads/2015/08/Japanese-unit-UNIT-731.jpg"/>
          <p:cNvPicPr>
            <a:picLocks noChangeAspect="1" noChangeArrowheads="1"/>
          </p:cNvPicPr>
          <p:nvPr/>
        </p:nvPicPr>
        <p:blipFill>
          <a:blip r:embed="rId3"/>
          <a:srcRect/>
          <a:stretch>
            <a:fillRect/>
          </a:stretch>
        </p:blipFill>
        <p:spPr bwMode="auto">
          <a:xfrm>
            <a:off x="609600" y="2057400"/>
            <a:ext cx="8153400" cy="44196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84701" y="3505200"/>
            <a:ext cx="4559299" cy="3342508"/>
          </a:xfrm>
          <a:prstGeom prst="rect">
            <a:avLst/>
          </a:prstGeom>
          <a:noFill/>
          <a:ln w="41275" cap="rnd">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81000"/>
            <a:ext cx="4572001" cy="3124200"/>
          </a:xfrm>
          <a:prstGeom prst="rect">
            <a:avLst/>
          </a:prstGeom>
          <a:noFill/>
          <a:ln w="41275" cap="rnd">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84701" y="381000"/>
            <a:ext cx="4559299" cy="3124200"/>
          </a:xfrm>
          <a:prstGeom prst="rect">
            <a:avLst/>
          </a:prstGeom>
          <a:noFill/>
          <a:ln w="41275" cap="rnd">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3505200"/>
            <a:ext cx="4572001" cy="3352800"/>
          </a:xfrm>
          <a:prstGeom prst="rect">
            <a:avLst/>
          </a:prstGeom>
          <a:noFill/>
          <a:ln w="41275">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pic>
      <p:sp>
        <p:nvSpPr>
          <p:cNvPr id="7" name="Rectangle 6"/>
          <p:cNvSpPr/>
          <p:nvPr/>
        </p:nvSpPr>
        <p:spPr>
          <a:xfrm>
            <a:off x="3124200" y="0"/>
            <a:ext cx="2860270" cy="461665"/>
          </a:xfrm>
          <a:prstGeom prst="rect">
            <a:avLst/>
          </a:prstGeom>
        </p:spPr>
        <p:txBody>
          <a:bodyPr wrap="none">
            <a:spAutoFit/>
          </a:bodyPr>
          <a:lstStyle/>
          <a:p>
            <a:r>
              <a:rPr lang="en-US" sz="2400" b="1" dirty="0" smtClean="0"/>
              <a:t>1945 THROUGH 1972</a:t>
            </a:r>
            <a:endParaRPr lang="en-US" sz="2400" b="1" dirty="0"/>
          </a:p>
        </p:txBody>
      </p:sp>
    </p:spTree>
    <p:extLst>
      <p:ext uri="{BB962C8B-B14F-4D97-AF65-F5344CB8AC3E}">
        <p14:creationId xmlns:p14="http://schemas.microsoft.com/office/powerpoint/2010/main" xmlns="" val="11313125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70100" y="76201"/>
            <a:ext cx="4818062" cy="33527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0" y="3524318"/>
            <a:ext cx="4187295" cy="3276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45269" y="3524318"/>
            <a:ext cx="4326731" cy="3276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04189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09800" y="88824"/>
            <a:ext cx="4572000" cy="32639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00600" y="3520282"/>
            <a:ext cx="4191000" cy="30627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15900" y="3507582"/>
            <a:ext cx="4314851" cy="30754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39196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350" y="85725"/>
            <a:ext cx="8877300" cy="668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393721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http://t3.gstatic.com/images?q=tbn:ANd9GcRQB0RchtzH8X-NMdbJ1tiNRzXVdNn7p_rklUtUQeN9cBBA7kHSaA:www.eltriangular.info/IMG/arton1656.jpg"/>
          <p:cNvPicPr>
            <a:picLocks noGrp="1" noChangeAspect="1" noChangeArrowheads="1"/>
          </p:cNvPicPr>
          <p:nvPr>
            <p:ph type="pic" idx="4294967295"/>
          </p:nvPr>
        </p:nvPicPr>
        <p:blipFill>
          <a:blip r:embed="rId2"/>
          <a:srcRect t="23642" b="23642"/>
          <a:stretch>
            <a:fillRect/>
          </a:stretch>
        </p:blipFill>
        <p:spPr>
          <a:xfrm>
            <a:off x="609600" y="228600"/>
            <a:ext cx="4038600" cy="3124200"/>
          </a:xfrm>
          <a:noFill/>
        </p:spPr>
      </p:pic>
      <p:pic>
        <p:nvPicPr>
          <p:cNvPr id="11269" name="Picture 6" descr="http://www.douniamusic.com/photo/article/articleg/8.jpg"/>
          <p:cNvPicPr>
            <a:picLocks noChangeAspect="1" noChangeArrowheads="1"/>
          </p:cNvPicPr>
          <p:nvPr/>
        </p:nvPicPr>
        <p:blipFill>
          <a:blip r:embed="rId3"/>
          <a:srcRect/>
          <a:stretch>
            <a:fillRect/>
          </a:stretch>
        </p:blipFill>
        <p:spPr bwMode="auto">
          <a:xfrm>
            <a:off x="4876800" y="1295400"/>
            <a:ext cx="3929062" cy="4570412"/>
          </a:xfrm>
          <a:prstGeom prst="rect">
            <a:avLst/>
          </a:prstGeom>
          <a:noFill/>
          <a:ln w="9525">
            <a:noFill/>
            <a:miter lim="800000"/>
            <a:headEnd/>
            <a:tailEnd/>
          </a:ln>
        </p:spPr>
      </p:pic>
      <p:pic>
        <p:nvPicPr>
          <p:cNvPr id="11270" name="Picture 8" descr="http://ts1.mm.bing.net/th?&amp;id=HN.608035282059267042&amp;w=300&amp;h=300&amp;c=0&amp;pid=1.9&amp;rs=0&amp;p=0"/>
          <p:cNvPicPr>
            <a:picLocks noChangeAspect="1" noChangeArrowheads="1"/>
          </p:cNvPicPr>
          <p:nvPr/>
        </p:nvPicPr>
        <p:blipFill>
          <a:blip r:embed="rId4"/>
          <a:srcRect/>
          <a:stretch>
            <a:fillRect/>
          </a:stretch>
        </p:blipFill>
        <p:spPr bwMode="auto">
          <a:xfrm>
            <a:off x="609600" y="3429000"/>
            <a:ext cx="396240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
          <p:cNvGraphicFramePr>
            <a:graphicFrameLocks noChangeAspect="1"/>
          </p:cNvGraphicFramePr>
          <p:nvPr/>
        </p:nvGraphicFramePr>
        <p:xfrm>
          <a:off x="1857375" y="285750"/>
          <a:ext cx="4857750" cy="6286500"/>
        </p:xfrm>
        <a:graphic>
          <a:graphicData uri="http://schemas.openxmlformats.org/presentationml/2006/ole">
            <p:oleObj spid="_x0000_s1033" name="Acrobat Document" r:id="rId3" imgW="7723080" imgH="10759320" progId="AcroExch.Document.11">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38200"/>
            <a:ext cx="4267200" cy="5287963"/>
          </a:xfrm>
        </p:spPr>
        <p:txBody>
          <a:bodyPr>
            <a:normAutofit fontScale="70000" lnSpcReduction="20000"/>
          </a:bodyPr>
          <a:lstStyle/>
          <a:p>
            <a:endParaRPr lang="en-GB" dirty="0" smtClean="0">
              <a:latin typeface="Times New Roman" charset="0"/>
            </a:endParaRPr>
          </a:p>
          <a:p>
            <a:pPr>
              <a:buFont typeface="Symbol" charset="2"/>
              <a:buChar char="·"/>
            </a:pPr>
            <a:r>
              <a:rPr lang="en-GB" dirty="0">
                <a:latin typeface="Times New Roman" charset="0"/>
              </a:rPr>
              <a:t>1925  Geneva Protocol </a:t>
            </a:r>
          </a:p>
          <a:p>
            <a:pPr>
              <a:buFont typeface="Symbol" charset="2"/>
              <a:buChar char="·"/>
            </a:pPr>
            <a:r>
              <a:rPr lang="en-GB" dirty="0">
                <a:latin typeface="Times New Roman" charset="0"/>
              </a:rPr>
              <a:t>The Protocol for the Prohibition of the Use in War of Asphyxiating, Poisonous or other Gases, and of Bacteriological Methods of Warfare)</a:t>
            </a:r>
          </a:p>
          <a:p>
            <a:endParaRPr lang="en-GB" dirty="0">
              <a:latin typeface="Times New Roman" charset="0"/>
            </a:endParaRPr>
          </a:p>
          <a:p>
            <a:pPr>
              <a:buFont typeface="Symbol" charset="2"/>
              <a:buChar char="·"/>
            </a:pPr>
            <a:r>
              <a:rPr lang="en-GB" dirty="0">
                <a:latin typeface="Times New Roman" charset="0"/>
              </a:rPr>
              <a:t>The Convention on the Prohibition of the Development, Production and Stockpiling of Bacteriological (Biological) and Toxin Weapons and on their Destruction</a:t>
            </a:r>
          </a:p>
          <a:p>
            <a:endParaRPr lang="en-GB" dirty="0">
              <a:latin typeface="Times New Roman" charset="0"/>
            </a:endParaRPr>
          </a:p>
          <a:p>
            <a:pPr>
              <a:buFont typeface="Symbol" charset="2"/>
              <a:buChar char="·"/>
            </a:pPr>
            <a:r>
              <a:rPr lang="en-GB" dirty="0">
                <a:latin typeface="Times New Roman" charset="0"/>
              </a:rPr>
              <a:t>opened for signature on April 10, 1972</a:t>
            </a:r>
          </a:p>
          <a:p>
            <a:pPr>
              <a:buFont typeface="Symbol" charset="2"/>
              <a:buChar char="·"/>
            </a:pPr>
            <a:r>
              <a:rPr lang="en-GB" dirty="0">
                <a:latin typeface="Times New Roman" charset="0"/>
              </a:rPr>
              <a:t>entered into force March 26, </a:t>
            </a:r>
            <a:r>
              <a:rPr lang="en-GB" dirty="0" smtClean="0">
                <a:latin typeface="Times New Roman" charset="0"/>
              </a:rPr>
              <a:t>1975</a:t>
            </a:r>
            <a:endParaRPr lang="en-GB" dirty="0">
              <a:latin typeface="Times New Roman" charset="0"/>
            </a:endParaRPr>
          </a:p>
        </p:txBody>
      </p:sp>
      <p:sp>
        <p:nvSpPr>
          <p:cNvPr id="5" name="Rectangle 3"/>
          <p:cNvSpPr>
            <a:spLocks noGrp="1" noChangeArrowheads="1"/>
          </p:cNvSpPr>
          <p:nvPr>
            <p:ph sz="half" idx="2"/>
          </p:nvPr>
        </p:nvSpPr>
        <p:spPr>
          <a:xfrm>
            <a:off x="4876800" y="838200"/>
            <a:ext cx="4038600" cy="5257800"/>
          </a:xfrm>
        </p:spPr>
        <p:txBody>
          <a:bodyPr>
            <a:normAutofit fontScale="70000" lnSpcReduction="20000"/>
          </a:bodyPr>
          <a:lstStyle/>
          <a:p>
            <a:pPr algn="r" rtl="1" eaLnBrk="1" hangingPunct="1"/>
            <a:endParaRPr lang="en-US" altLang="ar-QA" dirty="0" smtClean="0">
              <a:cs typeface="Arial" charset="0"/>
            </a:endParaRPr>
          </a:p>
          <a:p>
            <a:pPr algn="r" rtl="1" eaLnBrk="1" hangingPunct="1"/>
            <a:r>
              <a:rPr lang="en-US" altLang="ar-QA" dirty="0" err="1" smtClean="0">
                <a:cs typeface="Arial" charset="0"/>
              </a:rPr>
              <a:t>بروتوكول</a:t>
            </a:r>
            <a:r>
              <a:rPr lang="en-US" altLang="ar-QA" dirty="0" smtClean="0">
                <a:cs typeface="Arial" charset="0"/>
              </a:rPr>
              <a:t> جنيف1925 </a:t>
            </a:r>
          </a:p>
          <a:p>
            <a:pPr algn="r" rtl="1" eaLnBrk="1" hangingPunct="1"/>
            <a:endParaRPr lang="en-US" altLang="ar-QA" dirty="0" smtClean="0">
              <a:cs typeface="Arial" charset="0"/>
            </a:endParaRPr>
          </a:p>
          <a:p>
            <a:pPr algn="r" rtl="1" eaLnBrk="1" hangingPunct="1"/>
            <a:r>
              <a:rPr lang="ar-SA" altLang="ar-QA" dirty="0" smtClean="0"/>
              <a:t>حظر استخدام الغازات الخانقة</a:t>
            </a:r>
            <a:r>
              <a:rPr lang="en-GB" altLang="ar-QA" dirty="0" smtClean="0">
                <a:cs typeface="Arial" charset="0"/>
              </a:rPr>
              <a:t> </a:t>
            </a:r>
            <a:r>
              <a:rPr lang="ar-SA" altLang="ar-QA" dirty="0" smtClean="0"/>
              <a:t>أو</a:t>
            </a:r>
            <a:r>
              <a:rPr lang="en-GB" altLang="ar-QA" dirty="0" smtClean="0">
                <a:cs typeface="Arial" charset="0"/>
              </a:rPr>
              <a:t> </a:t>
            </a:r>
            <a:r>
              <a:rPr lang="ar-SA" altLang="ar-QA" dirty="0" smtClean="0"/>
              <a:t>السامة او غيرها</a:t>
            </a:r>
            <a:r>
              <a:rPr lang="en-US" altLang="ar-QA" dirty="0" smtClean="0">
                <a:cs typeface="Arial" charset="0"/>
              </a:rPr>
              <a:t>  </a:t>
            </a:r>
          </a:p>
          <a:p>
            <a:pPr algn="r" rtl="1" eaLnBrk="1" hangingPunct="1"/>
            <a:endParaRPr lang="en-US" altLang="ar-QA" dirty="0">
              <a:cs typeface="Arial" charset="0"/>
            </a:endParaRPr>
          </a:p>
          <a:p>
            <a:pPr algn="r" rtl="1" eaLnBrk="1" hangingPunct="1"/>
            <a:endParaRPr lang="en-US" altLang="ar-QA" dirty="0" smtClean="0">
              <a:cs typeface="Arial" charset="0"/>
            </a:endParaRPr>
          </a:p>
          <a:p>
            <a:pPr algn="r" rtl="1" eaLnBrk="1" hangingPunct="1"/>
            <a:r>
              <a:rPr lang="ar-SA" altLang="ar-QA" dirty="0" smtClean="0"/>
              <a:t>اتفاقية حظر استحداث وإنتاج وتخزين الأسلحة الجرثومية (البيولوجية) والسمية وتدميرها</a:t>
            </a:r>
            <a:endParaRPr lang="en-US" altLang="ar-QA" dirty="0" smtClean="0"/>
          </a:p>
          <a:p>
            <a:pPr algn="r" rtl="1" eaLnBrk="1" hangingPunct="1"/>
            <a:endParaRPr lang="en-US" altLang="ar-QA" dirty="0">
              <a:cs typeface="Arial" charset="0"/>
            </a:endParaRPr>
          </a:p>
          <a:p>
            <a:pPr algn="r" rtl="1" eaLnBrk="1" hangingPunct="1"/>
            <a:endParaRPr lang="en-US" altLang="ar-QA" dirty="0" smtClean="0">
              <a:cs typeface="Arial" charset="0"/>
            </a:endParaRPr>
          </a:p>
          <a:p>
            <a:pPr algn="r" rtl="1" eaLnBrk="1" hangingPunct="1"/>
            <a:r>
              <a:rPr lang="ar-SA" altLang="ar-QA" dirty="0" smtClean="0"/>
              <a:t>فتح باب التوقيع في 10 نيسان 1972</a:t>
            </a:r>
            <a:endParaRPr lang="en-US" altLang="ar-QA" dirty="0" smtClean="0"/>
          </a:p>
          <a:p>
            <a:pPr algn="r" rtl="1" eaLnBrk="1" hangingPunct="1"/>
            <a:endParaRPr lang="en-US" altLang="ar-QA" dirty="0">
              <a:cs typeface="Arial" charset="0"/>
            </a:endParaRPr>
          </a:p>
          <a:p>
            <a:pPr algn="r" rtl="1" eaLnBrk="1" hangingPunct="1"/>
            <a:endParaRPr lang="en-US" altLang="ar-QA" dirty="0" smtClean="0">
              <a:cs typeface="Arial" charset="0"/>
            </a:endParaRPr>
          </a:p>
          <a:p>
            <a:pPr algn="r" rtl="1"/>
            <a:r>
              <a:rPr lang="ar-SA" altLang="ar-QA" dirty="0" smtClean="0"/>
              <a:t>دخل حيز التنفيذ  26 اذار/مارس</a:t>
            </a:r>
            <a:r>
              <a:rPr lang="en-GB" dirty="0" smtClean="0">
                <a:latin typeface="Times New Roman" charset="0"/>
              </a:rPr>
              <a:t> 1975 </a:t>
            </a:r>
            <a:endParaRPr lang="en-US" altLang="ar-QA" dirty="0" smtClean="0">
              <a:cs typeface="Arial" charset="0"/>
            </a:endParaRPr>
          </a:p>
          <a:p>
            <a:pPr algn="r" rtl="1" eaLnBrk="1" hangingPunct="1">
              <a:buFontTx/>
              <a:buNone/>
            </a:pPr>
            <a:r>
              <a:rPr lang="ar-SA" altLang="ar-QA" dirty="0" smtClean="0"/>
              <a:t>  </a:t>
            </a:r>
            <a:endParaRPr lang="en-US" altLang="ar-QA"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Verification measures</a:t>
            </a:r>
            <a:br>
              <a:rPr lang="en-US" dirty="0" smtClean="0"/>
            </a:br>
            <a:r>
              <a:rPr lang="ar-BH" dirty="0" smtClean="0"/>
              <a:t>تدابير التحقق</a:t>
            </a:r>
            <a:endParaRPr lang="en-US" dirty="0"/>
          </a:p>
        </p:txBody>
      </p:sp>
      <p:sp>
        <p:nvSpPr>
          <p:cNvPr id="3" name="Content Placeholder 2"/>
          <p:cNvSpPr>
            <a:spLocks noGrp="1"/>
          </p:cNvSpPr>
          <p:nvPr>
            <p:ph sz="half" idx="1"/>
          </p:nvPr>
        </p:nvSpPr>
        <p:spPr/>
        <p:txBody>
          <a:bodyPr>
            <a:normAutofit fontScale="25000" lnSpcReduction="20000"/>
          </a:bodyPr>
          <a:lstStyle/>
          <a:p>
            <a:pPr>
              <a:buNone/>
            </a:pPr>
            <a:r>
              <a:rPr lang="en-US" sz="8000" dirty="0" smtClean="0"/>
              <a:t>•	a group of governmental experts (VEREX) was established at the Third Review Conference (1991) to identify and examine potential verification measures from a scientific and technical standpoint. </a:t>
            </a:r>
          </a:p>
          <a:p>
            <a:pPr>
              <a:buNone/>
            </a:pPr>
            <a:r>
              <a:rPr lang="en-US" sz="8000" dirty="0" smtClean="0"/>
              <a:t>•	September 1994,  Ad Hoc Group  to negotiate and develop a legally-binding verification regime for the Convention.</a:t>
            </a:r>
          </a:p>
          <a:p>
            <a:pPr>
              <a:buNone/>
            </a:pPr>
            <a:r>
              <a:rPr lang="en-US" sz="8000" dirty="0" smtClean="0"/>
              <a:t>•	2001. The Ad Hoc Group was unable to conclude the negotiations on the draft legal instrument (protocol).</a:t>
            </a:r>
          </a:p>
          <a:p>
            <a:pPr>
              <a:buNone/>
            </a:pPr>
            <a:r>
              <a:rPr lang="en-US" sz="8000" dirty="0" smtClean="0"/>
              <a:t>•	November 2002  decision to hold annual meetings of States parties and experts</a:t>
            </a:r>
          </a:p>
          <a:p>
            <a:pPr>
              <a:buNone/>
            </a:pPr>
            <a:endParaRPr lang="en-US" dirty="0"/>
          </a:p>
        </p:txBody>
      </p:sp>
      <p:sp>
        <p:nvSpPr>
          <p:cNvPr id="4" name="Content Placeholder 3"/>
          <p:cNvSpPr>
            <a:spLocks noGrp="1"/>
          </p:cNvSpPr>
          <p:nvPr>
            <p:ph sz="half" idx="2"/>
          </p:nvPr>
        </p:nvSpPr>
        <p:spPr>
          <a:xfrm>
            <a:off x="4648200" y="1143000"/>
            <a:ext cx="4038600" cy="4983163"/>
          </a:xfrm>
        </p:spPr>
        <p:txBody>
          <a:bodyPr>
            <a:noAutofit/>
          </a:bodyPr>
          <a:lstStyle/>
          <a:p>
            <a:pPr>
              <a:buNone/>
            </a:pPr>
            <a:endParaRPr lang="ar-BH" sz="2000" dirty="0" smtClean="0"/>
          </a:p>
          <a:p>
            <a:pPr algn="r" rtl="1"/>
            <a:r>
              <a:rPr lang="ar-BH" sz="2000" dirty="0" smtClean="0"/>
              <a:t>أنشئ فريق الخبراء الحكوميين في المؤتمر الاستعراضي الثالث (1991 ) لتحديد و دراسة تدابير التحقق المحتملة من وجهة نظر علمية وتقنية</a:t>
            </a:r>
            <a:endParaRPr lang="ar-KW" sz="2000" dirty="0" smtClean="0"/>
          </a:p>
          <a:p>
            <a:pPr algn="r" rtl="1">
              <a:buNone/>
            </a:pPr>
            <a:endParaRPr lang="ar-BH" sz="2000" dirty="0" smtClean="0"/>
          </a:p>
          <a:p>
            <a:pPr algn="r" rtl="1"/>
            <a:r>
              <a:rPr lang="ar-BH" sz="2000" dirty="0" smtClean="0"/>
              <a:t>سبتمبر 1994 ، الفريق المخصص للتفاوض وتطوير نظام للتحقق ملزم قانونا لاتفاقية</a:t>
            </a:r>
          </a:p>
          <a:p>
            <a:pPr algn="r" rtl="1"/>
            <a:r>
              <a:rPr lang="ar-BH" sz="2000" dirty="0" smtClean="0"/>
              <a:t>لم يتمكن من أختتام المفاوضات بشأن مشروع صك قانوني ( بروتوكول ) الفريق المخصص  2001</a:t>
            </a:r>
          </a:p>
          <a:p>
            <a:pPr algn="r" rtl="1"/>
            <a:endParaRPr lang="ar-BH" sz="2000" dirty="0" smtClean="0"/>
          </a:p>
          <a:p>
            <a:pPr algn="r" rtl="1"/>
            <a:r>
              <a:rPr lang="ar-BH" sz="2000" dirty="0" smtClean="0"/>
              <a:t>قرار نوفمبر 2002 لعقد الاجتماعات السنوية للدول الأطراف والخبراء</a:t>
            </a:r>
            <a:endParaRPr lang="ar-BH"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srcRect/>
          <a:stretch>
            <a:fillRect/>
          </a:stretch>
        </p:blipFill>
        <p:spPr bwMode="auto">
          <a:xfrm>
            <a:off x="152400" y="381000"/>
            <a:ext cx="3352800" cy="2743200"/>
          </a:xfrm>
          <a:prstGeom prst="rect">
            <a:avLst/>
          </a:prstGeom>
          <a:noFill/>
          <a:ln w="9525">
            <a:noFill/>
            <a:miter lim="800000"/>
            <a:headEnd/>
            <a:tailEnd/>
          </a:ln>
        </p:spPr>
      </p:pic>
      <p:pic>
        <p:nvPicPr>
          <p:cNvPr id="14339" name="Picture 2"/>
          <p:cNvPicPr>
            <a:picLocks noChangeAspect="1"/>
          </p:cNvPicPr>
          <p:nvPr/>
        </p:nvPicPr>
        <p:blipFill>
          <a:blip r:embed="rId3"/>
          <a:srcRect/>
          <a:stretch>
            <a:fillRect/>
          </a:stretch>
        </p:blipFill>
        <p:spPr bwMode="auto">
          <a:xfrm>
            <a:off x="3495675" y="300038"/>
            <a:ext cx="2095500" cy="2824162"/>
          </a:xfrm>
          <a:prstGeom prst="rect">
            <a:avLst/>
          </a:prstGeom>
          <a:noFill/>
          <a:ln w="9525">
            <a:noFill/>
            <a:miter lim="800000"/>
            <a:headEnd/>
            <a:tailEnd/>
          </a:ln>
        </p:spPr>
      </p:pic>
      <p:pic>
        <p:nvPicPr>
          <p:cNvPr id="14340" name="Picture 3"/>
          <p:cNvPicPr>
            <a:picLocks noChangeAspect="1"/>
          </p:cNvPicPr>
          <p:nvPr/>
        </p:nvPicPr>
        <p:blipFill>
          <a:blip r:embed="rId4"/>
          <a:srcRect/>
          <a:stretch>
            <a:fillRect/>
          </a:stretch>
        </p:blipFill>
        <p:spPr bwMode="auto">
          <a:xfrm>
            <a:off x="825500" y="3678979"/>
            <a:ext cx="3517900" cy="2798021"/>
          </a:xfrm>
          <a:prstGeom prst="rect">
            <a:avLst/>
          </a:prstGeom>
          <a:noFill/>
          <a:ln w="9525">
            <a:noFill/>
            <a:miter lim="800000"/>
            <a:headEnd/>
            <a:tailEnd/>
          </a:ln>
        </p:spPr>
      </p:pic>
      <p:pic>
        <p:nvPicPr>
          <p:cNvPr id="14341" name="Picture 5"/>
          <p:cNvPicPr>
            <a:picLocks noChangeAspect="1"/>
          </p:cNvPicPr>
          <p:nvPr/>
        </p:nvPicPr>
        <p:blipFill>
          <a:blip r:embed="rId5"/>
          <a:srcRect/>
          <a:stretch>
            <a:fillRect/>
          </a:stretch>
        </p:blipFill>
        <p:spPr bwMode="auto">
          <a:xfrm>
            <a:off x="4876800" y="3657600"/>
            <a:ext cx="3810000" cy="2895600"/>
          </a:xfrm>
          <a:prstGeom prst="rect">
            <a:avLst/>
          </a:prstGeom>
          <a:noFill/>
          <a:ln w="9525">
            <a:noFill/>
            <a:miter lim="800000"/>
            <a:headEnd/>
            <a:tailEnd/>
          </a:ln>
        </p:spPr>
      </p:pic>
      <p:pic>
        <p:nvPicPr>
          <p:cNvPr id="14342" name="Picture 6"/>
          <p:cNvPicPr>
            <a:picLocks noChangeAspect="1"/>
          </p:cNvPicPr>
          <p:nvPr/>
        </p:nvPicPr>
        <p:blipFill>
          <a:blip r:embed="rId6"/>
          <a:srcRect/>
          <a:stretch>
            <a:fillRect/>
          </a:stretch>
        </p:blipFill>
        <p:spPr bwMode="auto">
          <a:xfrm>
            <a:off x="5715000" y="376238"/>
            <a:ext cx="3200400" cy="2747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09600"/>
            <a:ext cx="8534400" cy="4401205"/>
          </a:xfrm>
          <a:prstGeom prst="rect">
            <a:avLst/>
          </a:prstGeom>
        </p:spPr>
        <p:txBody>
          <a:bodyPr wrap="square">
            <a:spAutoFit/>
          </a:bodyPr>
          <a:lstStyle/>
          <a:p>
            <a:r>
              <a:rPr lang="en-US" sz="2000" b="1" dirty="0" smtClean="0"/>
              <a:t>•</a:t>
            </a:r>
            <a:r>
              <a:rPr lang="en-US" sz="2000" b="1" dirty="0" err="1" smtClean="0"/>
              <a:t>Legvold</a:t>
            </a:r>
            <a:r>
              <a:rPr lang="en-US" sz="2000" b="1" dirty="0" smtClean="0"/>
              <a:t>, R (2012). "The Soviet Biological Weapons Program: A History". Foreign Affairs 91 (6): 184–185</a:t>
            </a:r>
            <a:r>
              <a:rPr lang="en-US" sz="2000" b="1" dirty="0" smtClean="0"/>
              <a:t>.</a:t>
            </a:r>
          </a:p>
          <a:p>
            <a:endParaRPr lang="en-US" sz="2000" b="1" dirty="0" smtClean="0"/>
          </a:p>
          <a:p>
            <a:endParaRPr lang="en-US" sz="2000" b="1" dirty="0" smtClean="0"/>
          </a:p>
          <a:p>
            <a:r>
              <a:rPr lang="en-US" sz="2000" b="1" dirty="0" smtClean="0"/>
              <a:t>•</a:t>
            </a:r>
            <a:r>
              <a:rPr lang="en-US" sz="2000" b="1" dirty="0" err="1" smtClean="0"/>
              <a:t>Zilinskas</a:t>
            </a:r>
            <a:r>
              <a:rPr lang="en-US" sz="2000" b="1" dirty="0" smtClean="0"/>
              <a:t>, R.A., "Iraq’s Biological Weapons: The Past as Future?", Journal of the American Medical Association, 1997;278:418–424, 60.</a:t>
            </a:r>
          </a:p>
          <a:p>
            <a:endParaRPr lang="en-US" sz="2000" b="1" dirty="0" smtClean="0"/>
          </a:p>
          <a:p>
            <a:endParaRPr lang="en-US" sz="2000" b="1" dirty="0" smtClean="0"/>
          </a:p>
          <a:p>
            <a:r>
              <a:rPr lang="en-US" sz="2000" b="1" dirty="0" smtClean="0"/>
              <a:t>•NTI</a:t>
            </a:r>
            <a:r>
              <a:rPr lang="en-US" sz="2000" b="1" dirty="0" smtClean="0"/>
              <a:t>: Country Overviews: Israel: Biological Chronology</a:t>
            </a:r>
          </a:p>
          <a:p>
            <a:endParaRPr lang="en-US" sz="2000" b="1" dirty="0" smtClean="0"/>
          </a:p>
          <a:p>
            <a:endParaRPr lang="en-US" sz="2000" b="1" dirty="0" smtClean="0"/>
          </a:p>
          <a:p>
            <a:r>
              <a:rPr lang="en-US" sz="2000" b="1" dirty="0" smtClean="0"/>
              <a:t>•</a:t>
            </a:r>
            <a:r>
              <a:rPr lang="en-US" sz="2000" b="1" dirty="0" err="1" smtClean="0"/>
              <a:t>Chandré</a:t>
            </a:r>
            <a:r>
              <a:rPr lang="en-US" sz="2000" b="1" dirty="0" smtClean="0"/>
              <a:t> </a:t>
            </a:r>
            <a:r>
              <a:rPr lang="en-US" sz="2000" b="1" dirty="0" smtClean="0"/>
              <a:t>Gould, Peter I. </a:t>
            </a:r>
            <a:r>
              <a:rPr lang="en-US" sz="2000" b="1" dirty="0" err="1" smtClean="0"/>
              <a:t>Folb</a:t>
            </a:r>
            <a:r>
              <a:rPr lang="en-US" sz="2000" b="1" dirty="0" smtClean="0"/>
              <a:t>: Project Coast: Apartheid's Chemical and Biological Warfare </a:t>
            </a:r>
            <a:r>
              <a:rPr lang="en-US" sz="2000" b="1" dirty="0" err="1" smtClean="0"/>
              <a:t>Programme</a:t>
            </a:r>
            <a:r>
              <a:rPr lang="en-US" sz="2000" b="1" dirty="0" smtClean="0"/>
              <a:t>, United Nations Publications, 2002 ISBN 9290451440</a:t>
            </a:r>
            <a:endParaRPr lang="en-US" sz="20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a:stretch>
            <a:fillRect/>
          </a:stretch>
        </p:blipFill>
        <p:spPr bwMode="auto">
          <a:xfrm>
            <a:off x="304799" y="1295400"/>
            <a:ext cx="2981227" cy="3505200"/>
          </a:xfrm>
          <a:prstGeom prst="rect">
            <a:avLst/>
          </a:prstGeom>
          <a:noFill/>
          <a:ln w="9525">
            <a:noFill/>
            <a:miter lim="800000"/>
            <a:headEnd/>
            <a:tailEnd/>
          </a:ln>
        </p:spPr>
      </p:pic>
      <p:sp>
        <p:nvSpPr>
          <p:cNvPr id="3" name="Rectangle 3"/>
          <p:cNvSpPr>
            <a:spLocks noChangeArrowheads="1"/>
          </p:cNvSpPr>
          <p:nvPr/>
        </p:nvSpPr>
        <p:spPr bwMode="auto">
          <a:xfrm>
            <a:off x="3657600" y="2057400"/>
            <a:ext cx="4572000" cy="1200329"/>
          </a:xfrm>
          <a:prstGeom prst="rect">
            <a:avLst/>
          </a:prstGeom>
          <a:noFill/>
          <a:ln w="9525">
            <a:noFill/>
            <a:miter lim="800000"/>
            <a:headEnd/>
            <a:tailEnd/>
          </a:ln>
        </p:spPr>
        <p:txBody>
          <a:bodyPr>
            <a:spAutoFit/>
          </a:bodyPr>
          <a:lstStyle/>
          <a:p>
            <a:pPr eaLnBrk="1" hangingPunct="1"/>
            <a:r>
              <a:rPr lang="en-GB" altLang="ar-QA" sz="2400" b="1" dirty="0" err="1">
                <a:latin typeface="Calibri" pitchFamily="34" charset="0"/>
              </a:rPr>
              <a:t>Aerosolization</a:t>
            </a:r>
            <a:r>
              <a:rPr lang="en-GB" altLang="ar-QA" sz="2400" b="1" dirty="0">
                <a:latin typeface="Calibri" pitchFamily="34" charset="0"/>
              </a:rPr>
              <a:t> of Bacillus </a:t>
            </a:r>
            <a:r>
              <a:rPr lang="en-GB" altLang="ar-QA" sz="2400" b="1" dirty="0" err="1">
                <a:latin typeface="Calibri" pitchFamily="34" charset="0"/>
              </a:rPr>
              <a:t>anthracis</a:t>
            </a:r>
            <a:r>
              <a:rPr lang="en-GB" altLang="ar-QA" sz="2400" b="1" dirty="0">
                <a:latin typeface="Calibri" pitchFamily="34" charset="0"/>
              </a:rPr>
              <a:t> and </a:t>
            </a:r>
            <a:r>
              <a:rPr lang="en-GB" altLang="ar-QA" sz="2400" b="1" dirty="0" err="1">
                <a:latin typeface="Calibri" pitchFamily="34" charset="0"/>
              </a:rPr>
              <a:t>botulinum</a:t>
            </a:r>
            <a:r>
              <a:rPr lang="en-GB" altLang="ar-QA" sz="2400" b="1" dirty="0">
                <a:latin typeface="Calibri" pitchFamily="34" charset="0"/>
              </a:rPr>
              <a:t> toxin by </a:t>
            </a:r>
            <a:r>
              <a:rPr lang="en-GB" altLang="ar-QA" sz="2400" b="1" dirty="0" err="1">
                <a:latin typeface="Calibri" pitchFamily="34" charset="0"/>
              </a:rPr>
              <a:t>Aum</a:t>
            </a:r>
            <a:r>
              <a:rPr lang="en-GB" altLang="ar-QA" sz="2400" b="1" dirty="0">
                <a:latin typeface="Calibri" pitchFamily="34" charset="0"/>
              </a:rPr>
              <a:t> </a:t>
            </a:r>
            <a:r>
              <a:rPr lang="en-GB" altLang="ar-QA" sz="2400" b="1" dirty="0" err="1">
                <a:latin typeface="Calibri" pitchFamily="34" charset="0"/>
              </a:rPr>
              <a:t>Shinrikyo</a:t>
            </a:r>
            <a:endParaRPr lang="en-GB" altLang="ar-QA" dirty="0">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67000" y="2971800"/>
            <a:ext cx="4267200" cy="3200400"/>
          </a:xfrm>
          <a:prstGeom prst="rect">
            <a:avLst/>
          </a:prstGeom>
        </p:spPr>
      </p:pic>
      <p:pic>
        <p:nvPicPr>
          <p:cNvPr id="6" name="Picture 4"/>
          <p:cNvPicPr>
            <a:picLocks noChangeAspect="1" noChangeArrowheads="1"/>
          </p:cNvPicPr>
          <p:nvPr/>
        </p:nvPicPr>
        <p:blipFill>
          <a:blip r:embed="rId3"/>
          <a:srcRect/>
          <a:stretch>
            <a:fillRect/>
          </a:stretch>
        </p:blipFill>
        <p:spPr bwMode="auto">
          <a:xfrm>
            <a:off x="685800" y="609600"/>
            <a:ext cx="2771775" cy="1741487"/>
          </a:xfrm>
          <a:prstGeom prst="rect">
            <a:avLst/>
          </a:prstGeom>
          <a:noFill/>
          <a:ln w="9525">
            <a:noFill/>
            <a:miter lim="800000"/>
            <a:headEnd/>
            <a:tailEnd/>
          </a:ln>
        </p:spPr>
      </p:pic>
      <p:sp>
        <p:nvSpPr>
          <p:cNvPr id="7" name="Rectangle 5"/>
          <p:cNvSpPr>
            <a:spLocks noChangeArrowheads="1"/>
          </p:cNvSpPr>
          <p:nvPr/>
        </p:nvSpPr>
        <p:spPr bwMode="auto">
          <a:xfrm>
            <a:off x="3810000" y="838200"/>
            <a:ext cx="4572000" cy="1200150"/>
          </a:xfrm>
          <a:prstGeom prst="rect">
            <a:avLst/>
          </a:prstGeom>
          <a:noFill/>
          <a:ln w="9525">
            <a:noFill/>
            <a:miter lim="800000"/>
            <a:headEnd/>
            <a:tailEnd/>
          </a:ln>
        </p:spPr>
        <p:txBody>
          <a:bodyPr>
            <a:spAutoFit/>
          </a:bodyPr>
          <a:lstStyle/>
          <a:p>
            <a:pPr eaLnBrk="1" hangingPunct="1"/>
            <a:r>
              <a:rPr lang="en-GB" altLang="ar-QA" b="1" dirty="0" err="1">
                <a:latin typeface="Calibri" pitchFamily="34" charset="0"/>
              </a:rPr>
              <a:t>Bhagwan</a:t>
            </a:r>
            <a:r>
              <a:rPr lang="en-GB" altLang="ar-QA" b="1" dirty="0">
                <a:latin typeface="Calibri" pitchFamily="34" charset="0"/>
              </a:rPr>
              <a:t> </a:t>
            </a:r>
            <a:r>
              <a:rPr lang="en-GB" altLang="ar-QA" b="1" dirty="0" err="1">
                <a:latin typeface="Calibri" pitchFamily="34" charset="0"/>
              </a:rPr>
              <a:t>Rajneeshees</a:t>
            </a:r>
            <a:r>
              <a:rPr lang="en-GB" altLang="ar-QA" b="1" dirty="0">
                <a:latin typeface="Calibri" pitchFamily="34" charset="0"/>
              </a:rPr>
              <a:t> – 1984</a:t>
            </a:r>
          </a:p>
          <a:p>
            <a:pPr eaLnBrk="1" hangingPunct="1"/>
            <a:r>
              <a:rPr lang="en-GB" altLang="ar-QA" dirty="0">
                <a:latin typeface="Calibri" pitchFamily="34" charset="0"/>
              </a:rPr>
              <a:t> </a:t>
            </a:r>
            <a:r>
              <a:rPr lang="en-GB" altLang="ar-QA" b="1" dirty="0">
                <a:latin typeface="Calibri" pitchFamily="34" charset="0"/>
              </a:rPr>
              <a:t>Contaminated restaurant salad bars</a:t>
            </a:r>
          </a:p>
          <a:p>
            <a:pPr eaLnBrk="1" hangingPunct="1"/>
            <a:r>
              <a:rPr lang="en-GB" altLang="ar-QA" b="1" dirty="0">
                <a:latin typeface="Calibri" pitchFamily="34" charset="0"/>
              </a:rPr>
              <a:t>in The </a:t>
            </a:r>
            <a:r>
              <a:rPr lang="en-GB" altLang="ar-QA" b="1" dirty="0" err="1">
                <a:latin typeface="Calibri" pitchFamily="34" charset="0"/>
              </a:rPr>
              <a:t>Dalles</a:t>
            </a:r>
            <a:r>
              <a:rPr lang="en-GB" altLang="ar-QA" b="1" dirty="0">
                <a:latin typeface="Calibri" pitchFamily="34" charset="0"/>
              </a:rPr>
              <a:t>, Oregon with</a:t>
            </a:r>
          </a:p>
          <a:p>
            <a:pPr eaLnBrk="1" hangingPunct="1"/>
            <a:r>
              <a:rPr lang="en-GB" altLang="ar-QA" b="1" dirty="0">
                <a:latin typeface="Calibri" pitchFamily="34" charset="0"/>
              </a:rPr>
              <a:t>salmonella spp. bacteria</a:t>
            </a:r>
            <a:endParaRPr lang="en-GB" altLang="ar-QA" dirty="0">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0" name="Picture 7"/>
          <p:cNvPicPr>
            <a:picLocks noChangeAspect="1" noChangeArrowheads="1"/>
          </p:cNvPicPr>
          <p:nvPr/>
        </p:nvPicPr>
        <p:blipFill>
          <a:blip r:embed="rId3"/>
          <a:srcRect/>
          <a:stretch>
            <a:fillRect/>
          </a:stretch>
        </p:blipFill>
        <p:spPr bwMode="auto">
          <a:xfrm>
            <a:off x="762000" y="1371600"/>
            <a:ext cx="2848132" cy="3657600"/>
          </a:xfrm>
          <a:prstGeom prst="rect">
            <a:avLst/>
          </a:prstGeom>
          <a:noFill/>
          <a:ln w="9525">
            <a:noFill/>
            <a:miter lim="800000"/>
            <a:headEnd/>
            <a:tailEnd/>
          </a:ln>
        </p:spPr>
      </p:pic>
      <p:sp>
        <p:nvSpPr>
          <p:cNvPr id="41991" name="Rectangle 7"/>
          <p:cNvSpPr>
            <a:spLocks noChangeArrowheads="1"/>
          </p:cNvSpPr>
          <p:nvPr/>
        </p:nvSpPr>
        <p:spPr bwMode="auto">
          <a:xfrm>
            <a:off x="3810000" y="1818144"/>
            <a:ext cx="4800600" cy="1938992"/>
          </a:xfrm>
          <a:prstGeom prst="rect">
            <a:avLst/>
          </a:prstGeom>
          <a:noFill/>
          <a:ln w="9525">
            <a:noFill/>
            <a:miter lim="800000"/>
            <a:headEnd/>
            <a:tailEnd/>
          </a:ln>
        </p:spPr>
        <p:txBody>
          <a:bodyPr wrap="square">
            <a:spAutoFit/>
          </a:bodyPr>
          <a:lstStyle/>
          <a:p>
            <a:pPr eaLnBrk="1" hangingPunct="1"/>
            <a:r>
              <a:rPr lang="en-GB" altLang="ar-QA" sz="2400" b="1" dirty="0">
                <a:latin typeface="Calibri" pitchFamily="34" charset="0"/>
              </a:rPr>
              <a:t>In 1995, Larry Wayne Harris was arrested after receiving three vials of </a:t>
            </a:r>
            <a:r>
              <a:rPr lang="en-GB" altLang="ar-QA" sz="2400" b="1" dirty="0" err="1">
                <a:latin typeface="Calibri" pitchFamily="34" charset="0"/>
              </a:rPr>
              <a:t>Yersinia</a:t>
            </a:r>
            <a:r>
              <a:rPr lang="en-GB" altLang="ar-QA" sz="2400" b="1" dirty="0">
                <a:latin typeface="Calibri" pitchFamily="34" charset="0"/>
              </a:rPr>
              <a:t> </a:t>
            </a:r>
            <a:r>
              <a:rPr lang="en-GB" altLang="ar-QA" sz="2400" b="1" dirty="0" err="1">
                <a:latin typeface="Calibri" pitchFamily="34" charset="0"/>
              </a:rPr>
              <a:t>pestis</a:t>
            </a:r>
            <a:r>
              <a:rPr lang="en-GB" altLang="ar-QA" sz="2400" b="1" dirty="0">
                <a:latin typeface="Calibri" pitchFamily="34" charset="0"/>
              </a:rPr>
              <a:t> from the American Type Culture Collection under false </a:t>
            </a:r>
            <a:r>
              <a:rPr lang="en-GB" altLang="ar-QA" sz="2400" b="1" dirty="0" err="1">
                <a:latin typeface="Calibri" pitchFamily="34" charset="0"/>
              </a:rPr>
              <a:t>pretenses</a:t>
            </a:r>
            <a:endParaRPr lang="en-GB" altLang="ar-QA" sz="2400" b="1" dirty="0">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72200" y="2286000"/>
            <a:ext cx="2349500" cy="20463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7" descr="Bacillus anthracis in its active form"/>
          <p:cNvPicPr>
            <a:picLocks noChangeAspect="1" noChangeArrowheads="1"/>
          </p:cNvPicPr>
          <p:nvPr/>
        </p:nvPicPr>
        <p:blipFill>
          <a:blip r:embed="rId3"/>
          <a:srcRect/>
          <a:stretch>
            <a:fillRect/>
          </a:stretch>
        </p:blipFill>
        <p:spPr bwMode="auto">
          <a:xfrm>
            <a:off x="6248400" y="228600"/>
            <a:ext cx="2295525" cy="1762125"/>
          </a:xfrm>
          <a:prstGeom prst="rect">
            <a:avLst/>
          </a:prstGeom>
          <a:noFill/>
          <a:ln w="9525">
            <a:noFill/>
            <a:miter lim="800000"/>
            <a:headEnd/>
            <a:tailEnd/>
          </a:ln>
        </p:spPr>
      </p:pic>
      <p:pic>
        <p:nvPicPr>
          <p:cNvPr id="6" name="Picture 9" descr="Bruce E. Ivins"/>
          <p:cNvPicPr>
            <a:picLocks noChangeAspect="1" noChangeArrowheads="1"/>
          </p:cNvPicPr>
          <p:nvPr/>
        </p:nvPicPr>
        <p:blipFill>
          <a:blip r:embed="rId4"/>
          <a:srcRect/>
          <a:stretch>
            <a:fillRect/>
          </a:stretch>
        </p:blipFill>
        <p:spPr bwMode="auto">
          <a:xfrm>
            <a:off x="539750" y="2565400"/>
            <a:ext cx="2295525" cy="1762125"/>
          </a:xfrm>
          <a:prstGeom prst="rect">
            <a:avLst/>
          </a:prstGeom>
          <a:noFill/>
          <a:ln w="9525">
            <a:noFill/>
            <a:miter lim="800000"/>
            <a:headEnd/>
            <a:tailEnd/>
          </a:ln>
        </p:spPr>
      </p:pic>
      <p:pic>
        <p:nvPicPr>
          <p:cNvPr id="7" name="Picture 11" descr="Because the anthrax contained in the letters was in fine powder form, it was easily aerosolized, or suspended in air"/>
          <p:cNvPicPr>
            <a:picLocks noChangeAspect="1" noChangeArrowheads="1"/>
          </p:cNvPicPr>
          <p:nvPr/>
        </p:nvPicPr>
        <p:blipFill>
          <a:blip r:embed="rId5"/>
          <a:srcRect/>
          <a:stretch>
            <a:fillRect/>
          </a:stretch>
        </p:blipFill>
        <p:spPr bwMode="auto">
          <a:xfrm>
            <a:off x="533400" y="381000"/>
            <a:ext cx="2295525" cy="1762125"/>
          </a:xfrm>
          <a:prstGeom prst="rect">
            <a:avLst/>
          </a:prstGeom>
          <a:noFill/>
          <a:ln w="9525">
            <a:noFill/>
            <a:miter lim="800000"/>
            <a:headEnd/>
            <a:tailEnd/>
          </a:ln>
        </p:spPr>
      </p:pic>
      <p:pic>
        <p:nvPicPr>
          <p:cNvPr id="8" name="Picture 13" descr="Anthrax can be treated with antibiotics"/>
          <p:cNvPicPr>
            <a:picLocks noChangeAspect="1" noChangeArrowheads="1"/>
          </p:cNvPicPr>
          <p:nvPr/>
        </p:nvPicPr>
        <p:blipFill>
          <a:blip r:embed="rId6"/>
          <a:srcRect/>
          <a:stretch>
            <a:fillRect/>
          </a:stretch>
        </p:blipFill>
        <p:spPr bwMode="auto">
          <a:xfrm>
            <a:off x="6238875" y="4648200"/>
            <a:ext cx="2295525" cy="1762125"/>
          </a:xfrm>
          <a:prstGeom prst="rect">
            <a:avLst/>
          </a:prstGeom>
          <a:noFill/>
          <a:ln w="9525">
            <a:noFill/>
            <a:miter lim="800000"/>
            <a:headEnd/>
            <a:tailEnd/>
          </a:ln>
        </p:spPr>
      </p:pic>
      <p:pic>
        <p:nvPicPr>
          <p:cNvPr id="9" name="Picture 15" descr="In August, the U.S. Department of Justice and the FBI identified the person they believed to be responsible for the anthrax letter attacks of 2001"/>
          <p:cNvPicPr>
            <a:picLocks noChangeAspect="1" noChangeArrowheads="1"/>
          </p:cNvPicPr>
          <p:nvPr/>
        </p:nvPicPr>
        <p:blipFill>
          <a:blip r:embed="rId7"/>
          <a:srcRect/>
          <a:stretch>
            <a:fillRect/>
          </a:stretch>
        </p:blipFill>
        <p:spPr bwMode="auto">
          <a:xfrm>
            <a:off x="539750" y="4652963"/>
            <a:ext cx="2295525" cy="1762125"/>
          </a:xfrm>
          <a:prstGeom prst="rect">
            <a:avLst/>
          </a:prstGeom>
          <a:noFill/>
          <a:ln w="9525">
            <a:noFill/>
            <a:miter lim="800000"/>
            <a:headEnd/>
            <a:tailEnd/>
          </a:ln>
        </p:spPr>
      </p:pic>
      <p:sp>
        <p:nvSpPr>
          <p:cNvPr id="15" name="Rectangle 14"/>
          <p:cNvSpPr/>
          <p:nvPr/>
        </p:nvSpPr>
        <p:spPr>
          <a:xfrm>
            <a:off x="2895600" y="152400"/>
            <a:ext cx="3200400" cy="830997"/>
          </a:xfrm>
          <a:prstGeom prst="rect">
            <a:avLst/>
          </a:prstGeom>
        </p:spPr>
        <p:txBody>
          <a:bodyPr wrap="square">
            <a:spAutoFit/>
          </a:bodyPr>
          <a:lstStyle/>
          <a:p>
            <a:pPr algn="ctr"/>
            <a:r>
              <a:rPr lang="en-US" sz="2400" b="1" dirty="0" smtClean="0"/>
              <a:t>ANTHRAX AS A BIOLOGICAL WEAPON</a:t>
            </a:r>
            <a:endParaRPr lang="en-US" sz="2400" b="1" dirty="0"/>
          </a:p>
        </p:txBody>
      </p:sp>
    </p:spTree>
    <p:extLst>
      <p:ext uri="{BB962C8B-B14F-4D97-AF65-F5344CB8AC3E}">
        <p14:creationId xmlns:p14="http://schemas.microsoft.com/office/powerpoint/2010/main" xmlns="" val="2353694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a:srcRect/>
          <a:stretch>
            <a:fillRect/>
          </a:stretch>
        </p:blipFill>
        <p:spPr bwMode="auto">
          <a:xfrm>
            <a:off x="5219700" y="2643188"/>
            <a:ext cx="3498613" cy="3757612"/>
          </a:xfrm>
          <a:prstGeom prst="rect">
            <a:avLst/>
          </a:prstGeom>
          <a:noFill/>
          <a:ln w="9525">
            <a:noFill/>
            <a:miter lim="800000"/>
            <a:headEnd/>
            <a:tailEnd/>
          </a:ln>
        </p:spPr>
      </p:pic>
      <p:sp>
        <p:nvSpPr>
          <p:cNvPr id="47106" name="Rectangle 2"/>
          <p:cNvSpPr>
            <a:spLocks noChangeArrowheads="1"/>
          </p:cNvSpPr>
          <p:nvPr/>
        </p:nvSpPr>
        <p:spPr bwMode="auto">
          <a:xfrm>
            <a:off x="0" y="2286000"/>
            <a:ext cx="5072063" cy="4585871"/>
          </a:xfrm>
          <a:prstGeom prst="rect">
            <a:avLst/>
          </a:prstGeom>
          <a:noFill/>
          <a:ln w="9525">
            <a:noFill/>
            <a:miter lim="800000"/>
            <a:headEnd/>
            <a:tailEnd/>
          </a:ln>
        </p:spPr>
        <p:txBody>
          <a:bodyPr wrap="square">
            <a:spAutoFit/>
          </a:bodyPr>
          <a:lstStyle/>
          <a:p>
            <a:pPr defTabSz="914400">
              <a:buFont typeface="Arial" charset="0"/>
              <a:buChar char="•"/>
            </a:pPr>
            <a:r>
              <a:rPr lang="en-GB" sz="2000" dirty="0">
                <a:latin typeface="Calibri" pitchFamily="34" charset="0"/>
              </a:rPr>
              <a:t> Viable and virulent organisms are stored and used in more legitimate bioscience facilities across the globe than ever before</a:t>
            </a:r>
          </a:p>
          <a:p>
            <a:pPr algn="r"/>
            <a:r>
              <a:rPr lang="ar-SA" sz="2000" dirty="0">
                <a:latin typeface="Tahoma"/>
              </a:rPr>
              <a:t>كثرة المختبرات التي تتعامل مع</a:t>
            </a:r>
            <a:r>
              <a:rPr lang="en-US" sz="2000" dirty="0">
                <a:latin typeface="Tahoma"/>
                <a:cs typeface="Arial"/>
              </a:rPr>
              <a:t> </a:t>
            </a:r>
            <a:r>
              <a:rPr lang="en-US" sz="2000" dirty="0" err="1">
                <a:latin typeface="Arial"/>
                <a:cs typeface="Arial"/>
              </a:rPr>
              <a:t>الكائنات</a:t>
            </a:r>
            <a:r>
              <a:rPr lang="en-US" sz="2000" dirty="0">
                <a:latin typeface="Tahoma"/>
                <a:cs typeface="Arial"/>
              </a:rPr>
              <a:t> </a:t>
            </a:r>
            <a:r>
              <a:rPr lang="ar-SA" sz="2000" dirty="0">
                <a:latin typeface="Tahoma"/>
              </a:rPr>
              <a:t>الحيوية المضرة </a:t>
            </a:r>
            <a:r>
              <a:rPr lang="en-US" sz="2000" dirty="0" err="1">
                <a:latin typeface="Arial"/>
                <a:cs typeface="Arial"/>
              </a:rPr>
              <a:t>في</a:t>
            </a:r>
            <a:r>
              <a:rPr lang="en-US" sz="2000" dirty="0">
                <a:latin typeface="Tahoma"/>
                <a:cs typeface="Arial"/>
              </a:rPr>
              <a:t> </a:t>
            </a:r>
            <a:r>
              <a:rPr lang="en-US" sz="2000" dirty="0" err="1">
                <a:latin typeface="Arial"/>
                <a:cs typeface="Arial"/>
              </a:rPr>
              <a:t>جميع</a:t>
            </a:r>
            <a:r>
              <a:rPr lang="en-US" sz="2000" dirty="0">
                <a:latin typeface="Tahoma"/>
                <a:cs typeface="Arial"/>
              </a:rPr>
              <a:t> </a:t>
            </a:r>
            <a:r>
              <a:rPr lang="en-US" sz="2000" dirty="0" err="1">
                <a:latin typeface="Arial"/>
                <a:cs typeface="Arial"/>
              </a:rPr>
              <a:t>أنحاء</a:t>
            </a:r>
            <a:r>
              <a:rPr lang="en-US" sz="2000" dirty="0">
                <a:latin typeface="Tahoma"/>
                <a:cs typeface="Arial"/>
              </a:rPr>
              <a:t> </a:t>
            </a:r>
            <a:r>
              <a:rPr lang="en-US" sz="2000" dirty="0" err="1">
                <a:latin typeface="Arial"/>
                <a:cs typeface="Arial"/>
              </a:rPr>
              <a:t>العالم</a:t>
            </a:r>
            <a:r>
              <a:rPr lang="en-US" sz="2000" dirty="0">
                <a:latin typeface="Tahoma"/>
                <a:cs typeface="Arial"/>
              </a:rPr>
              <a:t> </a:t>
            </a:r>
            <a:endParaRPr lang="en-GB" sz="2000" dirty="0">
              <a:latin typeface="Calibri" pitchFamily="34" charset="0"/>
            </a:endParaRPr>
          </a:p>
          <a:p>
            <a:pPr defTabSz="914400">
              <a:buFont typeface="Arial" charset="0"/>
              <a:buChar char="•"/>
            </a:pPr>
            <a:endParaRPr lang="en-GB" sz="2000" dirty="0">
              <a:latin typeface="Calibri" pitchFamily="34" charset="0"/>
            </a:endParaRPr>
          </a:p>
          <a:p>
            <a:pPr defTabSz="914400">
              <a:buFont typeface="Arial" charset="0"/>
              <a:buChar char="•"/>
            </a:pPr>
            <a:r>
              <a:rPr lang="en-GB" sz="2000" dirty="0">
                <a:latin typeface="Calibri" pitchFamily="34" charset="0"/>
              </a:rPr>
              <a:t>Individuals with the expertise necessary to misuse biology can be found in nearly all areas of the life sciences </a:t>
            </a:r>
            <a:r>
              <a:rPr lang="en-GB" sz="2000" dirty="0" smtClean="0">
                <a:latin typeface="Calibri" pitchFamily="34" charset="0"/>
              </a:rPr>
              <a:t>internationally</a:t>
            </a:r>
            <a:endParaRPr lang="ar-KW" sz="2000" dirty="0" smtClean="0">
              <a:latin typeface="Calibri" pitchFamily="34" charset="0"/>
            </a:endParaRPr>
          </a:p>
          <a:p>
            <a:pPr algn="r"/>
            <a:r>
              <a:rPr lang="ar-SA" sz="2000" dirty="0"/>
              <a:t>ازدياد عدد الخريجين في مجال علم الاحياء الدقيقة (</a:t>
            </a:r>
            <a:r>
              <a:rPr lang="ar-SA" sz="2000" dirty="0" smtClean="0"/>
              <a:t>الميكروبيولوجي</a:t>
            </a:r>
            <a:r>
              <a:rPr lang="ar-KW" sz="2000" dirty="0" smtClean="0"/>
              <a:t>)</a:t>
            </a:r>
            <a:endParaRPr lang="en-GB" sz="2000" dirty="0">
              <a:latin typeface="Calibri" pitchFamily="34" charset="0"/>
            </a:endParaRPr>
          </a:p>
          <a:p>
            <a:pPr defTabSz="914400"/>
            <a:endParaRPr lang="en-GB" dirty="0">
              <a:latin typeface="Calibri" pitchFamily="34" charset="0"/>
            </a:endParaRPr>
          </a:p>
          <a:p>
            <a:pPr defTabSz="914400"/>
            <a:endParaRPr lang="en-GB" dirty="0">
              <a:latin typeface="Calibri" pitchFamily="34" charset="0"/>
            </a:endParaRPr>
          </a:p>
          <a:p>
            <a:pPr defTabSz="914400"/>
            <a:endParaRPr lang="en-GB" dirty="0">
              <a:latin typeface="Calibri" pitchFamily="34" charset="0"/>
            </a:endParaRPr>
          </a:p>
          <a:p>
            <a:pPr defTabSz="914400"/>
            <a:endParaRPr lang="en-GB" dirty="0">
              <a:latin typeface="Calibri" pitchFamily="34" charset="0"/>
            </a:endParaRPr>
          </a:p>
        </p:txBody>
      </p:sp>
      <p:sp>
        <p:nvSpPr>
          <p:cNvPr id="47107" name="Rectangle 3"/>
          <p:cNvSpPr>
            <a:spLocks noChangeArrowheads="1"/>
          </p:cNvSpPr>
          <p:nvPr/>
        </p:nvSpPr>
        <p:spPr bwMode="auto">
          <a:xfrm>
            <a:off x="228600" y="1"/>
            <a:ext cx="4629150" cy="2246769"/>
          </a:xfrm>
          <a:prstGeom prst="rect">
            <a:avLst/>
          </a:prstGeom>
          <a:noFill/>
          <a:ln w="9525">
            <a:noFill/>
            <a:miter lim="800000"/>
            <a:headEnd/>
            <a:tailEnd/>
          </a:ln>
        </p:spPr>
        <p:txBody>
          <a:bodyPr wrap="square">
            <a:spAutoFit/>
          </a:bodyPr>
          <a:lstStyle/>
          <a:p>
            <a:pPr defTabSz="914400">
              <a:buFont typeface="Arial" charset="0"/>
              <a:buChar char="•"/>
            </a:pPr>
            <a:r>
              <a:rPr lang="en-GB" sz="2000" dirty="0">
                <a:latin typeface="Calibri" pitchFamily="34" charset="0"/>
              </a:rPr>
              <a:t> Global outbreaks of emerging and </a:t>
            </a:r>
            <a:r>
              <a:rPr lang="en-GB" sz="2000" dirty="0" err="1">
                <a:latin typeface="Calibri" pitchFamily="34" charset="0"/>
              </a:rPr>
              <a:t>reemerging</a:t>
            </a:r>
            <a:r>
              <a:rPr lang="en-GB" sz="2000" dirty="0">
                <a:latin typeface="Calibri" pitchFamily="34" charset="0"/>
              </a:rPr>
              <a:t> infectious disease present a </a:t>
            </a:r>
            <a:r>
              <a:rPr lang="en-GB" sz="2000" dirty="0" smtClean="0">
                <a:latin typeface="Calibri" pitchFamily="34" charset="0"/>
              </a:rPr>
              <a:t>growing </a:t>
            </a:r>
            <a:r>
              <a:rPr lang="en-GB" sz="2000" dirty="0">
                <a:latin typeface="Calibri" pitchFamily="34" charset="0"/>
              </a:rPr>
              <a:t>threat to international </a:t>
            </a:r>
            <a:r>
              <a:rPr lang="en-GB" sz="2000" dirty="0" smtClean="0">
                <a:latin typeface="Calibri" pitchFamily="34" charset="0"/>
              </a:rPr>
              <a:t>security</a:t>
            </a:r>
            <a:endParaRPr lang="ar-KW" sz="2000" dirty="0" smtClean="0">
              <a:latin typeface="Calibri" pitchFamily="34" charset="0"/>
            </a:endParaRPr>
          </a:p>
          <a:p>
            <a:pPr algn="r" rtl="1" fontAlgn="base"/>
            <a:r>
              <a:rPr lang="en-US" sz="2000" dirty="0" err="1">
                <a:latin typeface="Arial"/>
                <a:cs typeface="Arial"/>
              </a:rPr>
              <a:t>ظهور</a:t>
            </a:r>
            <a:r>
              <a:rPr lang="en-US" sz="2000" dirty="0">
                <a:latin typeface="Tahoma"/>
                <a:cs typeface="Arial"/>
              </a:rPr>
              <a:t> </a:t>
            </a:r>
            <a:r>
              <a:rPr lang="en-US" sz="2000" dirty="0" err="1">
                <a:latin typeface="Arial"/>
                <a:cs typeface="Arial"/>
              </a:rPr>
              <a:t>الأمراض</a:t>
            </a:r>
            <a:r>
              <a:rPr lang="ar-SA" sz="2000" dirty="0">
                <a:latin typeface="Tahoma"/>
                <a:cs typeface="Tahoma"/>
              </a:rPr>
              <a:t> المتفشية و اللأمراض المستجدة</a:t>
            </a:r>
            <a:r>
              <a:rPr lang="en-US" sz="2000" dirty="0">
                <a:latin typeface="Tahoma"/>
                <a:cs typeface="Arial"/>
              </a:rPr>
              <a:t> </a:t>
            </a:r>
            <a:r>
              <a:rPr lang="en-US" sz="2000" dirty="0" err="1">
                <a:latin typeface="Arial"/>
                <a:cs typeface="Arial"/>
              </a:rPr>
              <a:t>المعدية</a:t>
            </a:r>
            <a:r>
              <a:rPr lang="en-US" sz="2000" dirty="0">
                <a:latin typeface="Tahoma"/>
                <a:cs typeface="Arial"/>
              </a:rPr>
              <a:t> </a:t>
            </a:r>
            <a:r>
              <a:rPr lang="ar-SA" sz="2000" dirty="0">
                <a:latin typeface="Tahoma"/>
              </a:rPr>
              <a:t>عالميا </a:t>
            </a:r>
            <a:r>
              <a:rPr lang="en-US" sz="2000" dirty="0" err="1">
                <a:latin typeface="Arial"/>
                <a:cs typeface="Arial"/>
              </a:rPr>
              <a:t>تشكل</a:t>
            </a:r>
            <a:r>
              <a:rPr lang="en-US" sz="2000" dirty="0">
                <a:latin typeface="Tahoma"/>
                <a:cs typeface="Arial"/>
              </a:rPr>
              <a:t> </a:t>
            </a:r>
            <a:r>
              <a:rPr lang="en-US" sz="2000" dirty="0" err="1">
                <a:latin typeface="Arial"/>
                <a:cs typeface="Arial"/>
              </a:rPr>
              <a:t>تهديدا</a:t>
            </a:r>
            <a:r>
              <a:rPr lang="en-US" sz="2000" dirty="0">
                <a:latin typeface="Tahoma"/>
                <a:cs typeface="Arial"/>
              </a:rPr>
              <a:t> </a:t>
            </a:r>
            <a:r>
              <a:rPr lang="en-US" sz="2000" dirty="0" err="1">
                <a:latin typeface="Arial"/>
                <a:cs typeface="Arial"/>
              </a:rPr>
              <a:t>متزايدا</a:t>
            </a:r>
            <a:r>
              <a:rPr lang="en-US" sz="2000" dirty="0">
                <a:latin typeface="Tahoma"/>
                <a:cs typeface="Arial"/>
              </a:rPr>
              <a:t> </a:t>
            </a:r>
            <a:r>
              <a:rPr lang="en-US" sz="2000" dirty="0" err="1">
                <a:latin typeface="Arial"/>
                <a:cs typeface="Arial"/>
              </a:rPr>
              <a:t>للأمن</a:t>
            </a:r>
            <a:r>
              <a:rPr lang="en-US" sz="2000" dirty="0">
                <a:latin typeface="Tahoma"/>
                <a:cs typeface="Arial"/>
              </a:rPr>
              <a:t> </a:t>
            </a:r>
            <a:r>
              <a:rPr lang="en-US" sz="2000" dirty="0" err="1">
                <a:latin typeface="Arial"/>
                <a:cs typeface="Arial"/>
              </a:rPr>
              <a:t>الدولي</a:t>
            </a:r>
            <a:endParaRPr lang="en-GB" sz="2000" dirty="0">
              <a:latin typeface="Tahoma"/>
              <a:cs typeface="Arial"/>
            </a:endParaRPr>
          </a:p>
          <a:p>
            <a:pPr defTabSz="914400">
              <a:buFont typeface="Arial" charset="0"/>
              <a:buChar char="•"/>
            </a:pPr>
            <a:endParaRPr lang="en-GB" sz="2000" dirty="0">
              <a:latin typeface="Calibri" pitchFamily="34" charset="0"/>
            </a:endParaRPr>
          </a:p>
        </p:txBody>
      </p:sp>
      <p:pic>
        <p:nvPicPr>
          <p:cNvPr id="47108" name="Picture 2"/>
          <p:cNvPicPr>
            <a:picLocks noChangeAspect="1" noChangeArrowheads="1"/>
          </p:cNvPicPr>
          <p:nvPr/>
        </p:nvPicPr>
        <p:blipFill>
          <a:blip r:embed="rId3"/>
          <a:srcRect/>
          <a:stretch>
            <a:fillRect/>
          </a:stretch>
        </p:blipFill>
        <p:spPr bwMode="auto">
          <a:xfrm>
            <a:off x="5786438" y="428625"/>
            <a:ext cx="1785937" cy="1833563"/>
          </a:xfrm>
          <a:prstGeom prst="rect">
            <a:avLst/>
          </a:prstGeom>
          <a:noFill/>
          <a:ln w="9525">
            <a:noFill/>
            <a:miter lim="800000"/>
            <a:headEnd/>
            <a:tailEnd/>
          </a:ln>
        </p:spPr>
      </p:pic>
      <p:sp>
        <p:nvSpPr>
          <p:cNvPr id="47109" name="Rectangle 5"/>
          <p:cNvSpPr>
            <a:spLocks noChangeArrowheads="1"/>
          </p:cNvSpPr>
          <p:nvPr/>
        </p:nvSpPr>
        <p:spPr bwMode="auto">
          <a:xfrm>
            <a:off x="7702550" y="714375"/>
            <a:ext cx="1441450" cy="369888"/>
          </a:xfrm>
          <a:prstGeom prst="rect">
            <a:avLst/>
          </a:prstGeom>
          <a:noFill/>
          <a:ln w="9525">
            <a:noFill/>
            <a:miter lim="800000"/>
            <a:headEnd/>
            <a:tailEnd/>
          </a:ln>
        </p:spPr>
        <p:txBody>
          <a:bodyPr wrap="none">
            <a:spAutoFit/>
          </a:bodyPr>
          <a:lstStyle/>
          <a:p>
            <a:pPr defTabSz="914400"/>
            <a:r>
              <a:rPr lang="en-GB" b="1" i="1">
                <a:solidFill>
                  <a:srgbClr val="001762"/>
                </a:solidFill>
                <a:latin typeface="Calibri" pitchFamily="34" charset="0"/>
              </a:rPr>
              <a:t>SARS virus</a:t>
            </a:r>
            <a:endParaRPr lang="en-GB">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11687" y="533400"/>
            <a:ext cx="4379913" cy="5791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2712" y="533400"/>
            <a:ext cx="4306887" cy="5791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990559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363295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79965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srcRect/>
          <a:stretch>
            <a:fillRect/>
          </a:stretch>
        </p:blipFill>
        <p:spPr bwMode="auto">
          <a:xfrm>
            <a:off x="304800" y="2362200"/>
            <a:ext cx="3048000" cy="1981200"/>
          </a:xfrm>
          <a:prstGeom prst="rect">
            <a:avLst/>
          </a:prstGeom>
          <a:noFill/>
          <a:ln w="9525">
            <a:noFill/>
            <a:miter lim="800000"/>
            <a:headEnd/>
            <a:tailEnd/>
          </a:ln>
        </p:spPr>
      </p:pic>
      <p:pic>
        <p:nvPicPr>
          <p:cNvPr id="15363" name="Picture 2"/>
          <p:cNvPicPr>
            <a:picLocks noChangeAspect="1"/>
          </p:cNvPicPr>
          <p:nvPr/>
        </p:nvPicPr>
        <p:blipFill>
          <a:blip r:embed="rId3"/>
          <a:srcRect/>
          <a:stretch>
            <a:fillRect/>
          </a:stretch>
        </p:blipFill>
        <p:spPr bwMode="auto">
          <a:xfrm>
            <a:off x="5715000" y="228600"/>
            <a:ext cx="2984500" cy="2006600"/>
          </a:xfrm>
          <a:prstGeom prst="rect">
            <a:avLst/>
          </a:prstGeom>
          <a:noFill/>
          <a:ln w="9525">
            <a:noFill/>
            <a:miter lim="800000"/>
            <a:headEnd/>
            <a:tailEnd/>
          </a:ln>
        </p:spPr>
      </p:pic>
      <p:pic>
        <p:nvPicPr>
          <p:cNvPr id="15364" name="Picture 3"/>
          <p:cNvPicPr>
            <a:picLocks noChangeAspect="1"/>
          </p:cNvPicPr>
          <p:nvPr/>
        </p:nvPicPr>
        <p:blipFill>
          <a:blip r:embed="rId4"/>
          <a:srcRect/>
          <a:stretch>
            <a:fillRect/>
          </a:stretch>
        </p:blipFill>
        <p:spPr bwMode="auto">
          <a:xfrm>
            <a:off x="173038" y="228600"/>
            <a:ext cx="1960562" cy="1960562"/>
          </a:xfrm>
          <a:prstGeom prst="rect">
            <a:avLst/>
          </a:prstGeom>
          <a:noFill/>
          <a:ln w="9525">
            <a:noFill/>
            <a:miter lim="800000"/>
            <a:headEnd/>
            <a:tailEnd/>
          </a:ln>
        </p:spPr>
      </p:pic>
      <p:pic>
        <p:nvPicPr>
          <p:cNvPr id="15365" name="Picture 4"/>
          <p:cNvPicPr>
            <a:picLocks noChangeAspect="1"/>
          </p:cNvPicPr>
          <p:nvPr/>
        </p:nvPicPr>
        <p:blipFill>
          <a:blip r:embed="rId5"/>
          <a:srcRect/>
          <a:stretch>
            <a:fillRect/>
          </a:stretch>
        </p:blipFill>
        <p:spPr bwMode="auto">
          <a:xfrm>
            <a:off x="6324600" y="2438400"/>
            <a:ext cx="2730500" cy="3073400"/>
          </a:xfrm>
          <a:prstGeom prst="rect">
            <a:avLst/>
          </a:prstGeom>
          <a:noFill/>
          <a:ln w="9525">
            <a:noFill/>
            <a:miter lim="800000"/>
            <a:headEnd/>
            <a:tailEnd/>
          </a:ln>
        </p:spPr>
      </p:pic>
      <p:pic>
        <p:nvPicPr>
          <p:cNvPr id="15366" name="Picture 5"/>
          <p:cNvPicPr>
            <a:picLocks noChangeAspect="1"/>
          </p:cNvPicPr>
          <p:nvPr/>
        </p:nvPicPr>
        <p:blipFill>
          <a:blip r:embed="rId6"/>
          <a:srcRect/>
          <a:stretch>
            <a:fillRect/>
          </a:stretch>
        </p:blipFill>
        <p:spPr bwMode="auto">
          <a:xfrm>
            <a:off x="2640013" y="147638"/>
            <a:ext cx="2846387" cy="2108200"/>
          </a:xfrm>
          <a:prstGeom prst="rect">
            <a:avLst/>
          </a:prstGeom>
          <a:noFill/>
          <a:ln w="9525">
            <a:noFill/>
            <a:miter lim="800000"/>
            <a:headEnd/>
            <a:tailEnd/>
          </a:ln>
        </p:spPr>
      </p:pic>
      <p:pic>
        <p:nvPicPr>
          <p:cNvPr id="15367" name="Picture 6"/>
          <p:cNvPicPr>
            <a:picLocks noChangeAspect="1"/>
          </p:cNvPicPr>
          <p:nvPr/>
        </p:nvPicPr>
        <p:blipFill>
          <a:blip r:embed="rId7"/>
          <a:srcRect/>
          <a:stretch>
            <a:fillRect/>
          </a:stretch>
        </p:blipFill>
        <p:spPr bwMode="auto">
          <a:xfrm>
            <a:off x="3581400" y="2438400"/>
            <a:ext cx="2667000" cy="1600200"/>
          </a:xfrm>
          <a:prstGeom prst="rect">
            <a:avLst/>
          </a:prstGeom>
          <a:noFill/>
          <a:ln w="9525">
            <a:noFill/>
            <a:miter lim="800000"/>
            <a:headEnd/>
            <a:tailEnd/>
          </a:ln>
        </p:spPr>
      </p:pic>
      <p:pic>
        <p:nvPicPr>
          <p:cNvPr id="15368" name="Picture 7"/>
          <p:cNvPicPr>
            <a:picLocks noChangeAspect="1"/>
          </p:cNvPicPr>
          <p:nvPr/>
        </p:nvPicPr>
        <p:blipFill>
          <a:blip r:embed="rId8"/>
          <a:srcRect/>
          <a:stretch>
            <a:fillRect/>
          </a:stretch>
        </p:blipFill>
        <p:spPr bwMode="auto">
          <a:xfrm>
            <a:off x="228600" y="4457700"/>
            <a:ext cx="3492500" cy="2095500"/>
          </a:xfrm>
          <a:prstGeom prst="rect">
            <a:avLst/>
          </a:prstGeom>
          <a:noFill/>
          <a:ln w="9525">
            <a:noFill/>
            <a:miter lim="800000"/>
            <a:headEnd/>
            <a:tailEnd/>
          </a:ln>
        </p:spPr>
      </p:pic>
      <p:pic>
        <p:nvPicPr>
          <p:cNvPr id="15369" name="Picture 8"/>
          <p:cNvPicPr>
            <a:picLocks noChangeAspect="1"/>
          </p:cNvPicPr>
          <p:nvPr/>
        </p:nvPicPr>
        <p:blipFill>
          <a:blip r:embed="rId9"/>
          <a:srcRect/>
          <a:stretch>
            <a:fillRect/>
          </a:stretch>
        </p:blipFill>
        <p:spPr bwMode="auto">
          <a:xfrm>
            <a:off x="4267200" y="4419600"/>
            <a:ext cx="2057400" cy="18823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2"/>
          <a:srcRect/>
          <a:stretch>
            <a:fillRect/>
          </a:stretch>
        </p:blipFill>
        <p:spPr bwMode="auto">
          <a:xfrm>
            <a:off x="139700" y="76200"/>
            <a:ext cx="3289300" cy="2463800"/>
          </a:xfrm>
          <a:prstGeom prst="rect">
            <a:avLst/>
          </a:prstGeom>
          <a:noFill/>
          <a:ln w="9525">
            <a:noFill/>
            <a:miter lim="800000"/>
            <a:headEnd/>
            <a:tailEnd/>
          </a:ln>
        </p:spPr>
      </p:pic>
      <p:pic>
        <p:nvPicPr>
          <p:cNvPr id="16387" name="Picture 3"/>
          <p:cNvPicPr>
            <a:picLocks noChangeAspect="1"/>
          </p:cNvPicPr>
          <p:nvPr/>
        </p:nvPicPr>
        <p:blipFill>
          <a:blip r:embed="rId3"/>
          <a:srcRect/>
          <a:stretch>
            <a:fillRect/>
          </a:stretch>
        </p:blipFill>
        <p:spPr bwMode="auto">
          <a:xfrm>
            <a:off x="3581400" y="139700"/>
            <a:ext cx="3048000" cy="2374900"/>
          </a:xfrm>
          <a:prstGeom prst="rect">
            <a:avLst/>
          </a:prstGeom>
          <a:noFill/>
          <a:ln w="9525">
            <a:noFill/>
            <a:miter lim="800000"/>
            <a:headEnd/>
            <a:tailEnd/>
          </a:ln>
        </p:spPr>
      </p:pic>
      <p:pic>
        <p:nvPicPr>
          <p:cNvPr id="16388" name="Picture 4"/>
          <p:cNvPicPr>
            <a:picLocks noChangeAspect="1"/>
          </p:cNvPicPr>
          <p:nvPr/>
        </p:nvPicPr>
        <p:blipFill>
          <a:blip r:embed="rId4"/>
          <a:srcRect/>
          <a:stretch>
            <a:fillRect/>
          </a:stretch>
        </p:blipFill>
        <p:spPr bwMode="auto">
          <a:xfrm>
            <a:off x="3581400" y="2667000"/>
            <a:ext cx="3048000" cy="1981200"/>
          </a:xfrm>
          <a:prstGeom prst="rect">
            <a:avLst/>
          </a:prstGeom>
          <a:noFill/>
          <a:ln w="9525">
            <a:noFill/>
            <a:miter lim="800000"/>
            <a:headEnd/>
            <a:tailEnd/>
          </a:ln>
        </p:spPr>
      </p:pic>
      <p:pic>
        <p:nvPicPr>
          <p:cNvPr id="16389" name="Picture 5"/>
          <p:cNvPicPr>
            <a:picLocks noChangeAspect="1"/>
          </p:cNvPicPr>
          <p:nvPr/>
        </p:nvPicPr>
        <p:blipFill>
          <a:blip r:embed="rId5"/>
          <a:srcRect/>
          <a:stretch>
            <a:fillRect/>
          </a:stretch>
        </p:blipFill>
        <p:spPr bwMode="auto">
          <a:xfrm>
            <a:off x="6705600" y="3505200"/>
            <a:ext cx="2324100" cy="3048000"/>
          </a:xfrm>
          <a:prstGeom prst="rect">
            <a:avLst/>
          </a:prstGeom>
          <a:noFill/>
          <a:ln w="9525">
            <a:noFill/>
            <a:miter lim="800000"/>
            <a:headEnd/>
            <a:tailEnd/>
          </a:ln>
        </p:spPr>
      </p:pic>
      <p:pic>
        <p:nvPicPr>
          <p:cNvPr id="16390" name="Picture 6"/>
          <p:cNvPicPr>
            <a:picLocks noChangeAspect="1"/>
          </p:cNvPicPr>
          <p:nvPr/>
        </p:nvPicPr>
        <p:blipFill>
          <a:blip r:embed="rId6"/>
          <a:srcRect/>
          <a:stretch>
            <a:fillRect/>
          </a:stretch>
        </p:blipFill>
        <p:spPr bwMode="auto">
          <a:xfrm>
            <a:off x="6781800" y="152400"/>
            <a:ext cx="2247900" cy="3187700"/>
          </a:xfrm>
          <a:prstGeom prst="rect">
            <a:avLst/>
          </a:prstGeom>
          <a:noFill/>
          <a:ln w="9525">
            <a:noFill/>
            <a:miter lim="800000"/>
            <a:headEnd/>
            <a:tailEnd/>
          </a:ln>
        </p:spPr>
      </p:pic>
      <p:pic>
        <p:nvPicPr>
          <p:cNvPr id="16391" name="Picture 7"/>
          <p:cNvPicPr>
            <a:picLocks noChangeAspect="1"/>
          </p:cNvPicPr>
          <p:nvPr/>
        </p:nvPicPr>
        <p:blipFill>
          <a:blip r:embed="rId7"/>
          <a:srcRect/>
          <a:stretch>
            <a:fillRect/>
          </a:stretch>
        </p:blipFill>
        <p:spPr bwMode="auto">
          <a:xfrm>
            <a:off x="3581400" y="4724400"/>
            <a:ext cx="2971800" cy="2057400"/>
          </a:xfrm>
          <a:prstGeom prst="rect">
            <a:avLst/>
          </a:prstGeom>
          <a:noFill/>
          <a:ln w="9525">
            <a:noFill/>
            <a:miter lim="800000"/>
            <a:headEnd/>
            <a:tailEnd/>
          </a:ln>
        </p:spPr>
      </p:pic>
      <p:pic>
        <p:nvPicPr>
          <p:cNvPr id="16392" name="Picture 8"/>
          <p:cNvPicPr>
            <a:picLocks noChangeAspect="1"/>
          </p:cNvPicPr>
          <p:nvPr/>
        </p:nvPicPr>
        <p:blipFill>
          <a:blip r:embed="rId8"/>
          <a:srcRect/>
          <a:stretch>
            <a:fillRect/>
          </a:stretch>
        </p:blipFill>
        <p:spPr bwMode="auto">
          <a:xfrm>
            <a:off x="152400" y="2667000"/>
            <a:ext cx="33528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srcRect/>
          <a:stretch>
            <a:fillRect/>
          </a:stretch>
        </p:blipFill>
        <p:spPr bwMode="auto">
          <a:xfrm>
            <a:off x="152400" y="152400"/>
            <a:ext cx="3048000" cy="2239963"/>
          </a:xfrm>
          <a:prstGeom prst="rect">
            <a:avLst/>
          </a:prstGeom>
          <a:noFill/>
          <a:ln w="9525">
            <a:noFill/>
            <a:miter lim="800000"/>
            <a:headEnd/>
            <a:tailEnd/>
          </a:ln>
        </p:spPr>
      </p:pic>
      <p:pic>
        <p:nvPicPr>
          <p:cNvPr id="17411" name="Picture 2"/>
          <p:cNvPicPr>
            <a:picLocks noChangeAspect="1"/>
          </p:cNvPicPr>
          <p:nvPr/>
        </p:nvPicPr>
        <p:blipFill>
          <a:blip r:embed="rId3"/>
          <a:srcRect/>
          <a:stretch>
            <a:fillRect/>
          </a:stretch>
        </p:blipFill>
        <p:spPr bwMode="auto">
          <a:xfrm>
            <a:off x="3276600" y="152400"/>
            <a:ext cx="2819400" cy="2286000"/>
          </a:xfrm>
          <a:prstGeom prst="rect">
            <a:avLst/>
          </a:prstGeom>
          <a:noFill/>
          <a:ln w="9525">
            <a:noFill/>
            <a:miter lim="800000"/>
            <a:headEnd/>
            <a:tailEnd/>
          </a:ln>
        </p:spPr>
      </p:pic>
      <p:pic>
        <p:nvPicPr>
          <p:cNvPr id="17412" name="Picture 3"/>
          <p:cNvPicPr>
            <a:picLocks noChangeAspect="1"/>
          </p:cNvPicPr>
          <p:nvPr/>
        </p:nvPicPr>
        <p:blipFill>
          <a:blip r:embed="rId4"/>
          <a:srcRect/>
          <a:stretch>
            <a:fillRect/>
          </a:stretch>
        </p:blipFill>
        <p:spPr bwMode="auto">
          <a:xfrm>
            <a:off x="6248400" y="152400"/>
            <a:ext cx="2560638" cy="2286000"/>
          </a:xfrm>
          <a:prstGeom prst="rect">
            <a:avLst/>
          </a:prstGeom>
          <a:noFill/>
          <a:ln w="9525">
            <a:noFill/>
            <a:miter lim="800000"/>
            <a:headEnd/>
            <a:tailEnd/>
          </a:ln>
        </p:spPr>
      </p:pic>
      <p:pic>
        <p:nvPicPr>
          <p:cNvPr id="17413" name="Picture 4"/>
          <p:cNvPicPr>
            <a:picLocks noChangeAspect="1"/>
          </p:cNvPicPr>
          <p:nvPr/>
        </p:nvPicPr>
        <p:blipFill>
          <a:blip r:embed="rId5"/>
          <a:srcRect/>
          <a:stretch>
            <a:fillRect/>
          </a:stretch>
        </p:blipFill>
        <p:spPr bwMode="auto">
          <a:xfrm>
            <a:off x="228600" y="2590800"/>
            <a:ext cx="2971800" cy="2209800"/>
          </a:xfrm>
          <a:prstGeom prst="rect">
            <a:avLst/>
          </a:prstGeom>
          <a:noFill/>
          <a:ln w="9525">
            <a:noFill/>
            <a:miter lim="800000"/>
            <a:headEnd/>
            <a:tailEnd/>
          </a:ln>
        </p:spPr>
      </p:pic>
      <p:pic>
        <p:nvPicPr>
          <p:cNvPr id="17414" name="Picture 5"/>
          <p:cNvPicPr>
            <a:picLocks noChangeAspect="1"/>
          </p:cNvPicPr>
          <p:nvPr/>
        </p:nvPicPr>
        <p:blipFill>
          <a:blip r:embed="rId6"/>
          <a:srcRect/>
          <a:stretch>
            <a:fillRect/>
          </a:stretch>
        </p:blipFill>
        <p:spPr bwMode="auto">
          <a:xfrm>
            <a:off x="6248400" y="2895600"/>
            <a:ext cx="2667000" cy="2057400"/>
          </a:xfrm>
          <a:prstGeom prst="rect">
            <a:avLst/>
          </a:prstGeom>
          <a:noFill/>
          <a:ln w="9525">
            <a:noFill/>
            <a:miter lim="800000"/>
            <a:headEnd/>
            <a:tailEnd/>
          </a:ln>
        </p:spPr>
      </p:pic>
      <p:pic>
        <p:nvPicPr>
          <p:cNvPr id="17415" name="Picture 6"/>
          <p:cNvPicPr>
            <a:picLocks noChangeAspect="1"/>
          </p:cNvPicPr>
          <p:nvPr/>
        </p:nvPicPr>
        <p:blipFill>
          <a:blip r:embed="rId7"/>
          <a:srcRect/>
          <a:stretch>
            <a:fillRect/>
          </a:stretch>
        </p:blipFill>
        <p:spPr bwMode="auto">
          <a:xfrm>
            <a:off x="3429000" y="2743200"/>
            <a:ext cx="2514600" cy="3095228"/>
          </a:xfrm>
          <a:prstGeom prst="rect">
            <a:avLst/>
          </a:prstGeom>
          <a:noFill/>
          <a:ln w="9525">
            <a:noFill/>
            <a:miter lim="800000"/>
            <a:headEnd/>
            <a:tailEnd/>
          </a:ln>
        </p:spPr>
      </p:pic>
      <p:pic>
        <p:nvPicPr>
          <p:cNvPr id="17416" name="Picture 7"/>
          <p:cNvPicPr>
            <a:picLocks noChangeAspect="1"/>
          </p:cNvPicPr>
          <p:nvPr/>
        </p:nvPicPr>
        <p:blipFill>
          <a:blip r:embed="rId8"/>
          <a:srcRect/>
          <a:stretch>
            <a:fillRect/>
          </a:stretch>
        </p:blipFill>
        <p:spPr bwMode="auto">
          <a:xfrm>
            <a:off x="762000" y="5076825"/>
            <a:ext cx="1701800" cy="162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61853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68185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 y="304800"/>
            <a:ext cx="4286694" cy="3124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87900" y="304800"/>
            <a:ext cx="3837873" cy="304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501900" y="3505200"/>
            <a:ext cx="4683512" cy="3200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TotalTime>
  <Words>527</Words>
  <Application>Microsoft Office PowerPoint</Application>
  <PresentationFormat>On-screen Show (4:3)</PresentationFormat>
  <Paragraphs>84</Paragraphs>
  <Slides>38</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Office Theme</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Verification measures تدابير التحقق</vt:lpstr>
      <vt:lpstr>Slide 30</vt:lpstr>
      <vt:lpstr>Slide 31</vt:lpstr>
      <vt:lpstr>Slide 32</vt:lpstr>
      <vt:lpstr>Slide 33</vt:lpstr>
      <vt:lpstr>Slide 34</vt:lpstr>
      <vt:lpstr>Slide 35</vt:lpstr>
      <vt:lpstr>Slide 36</vt:lpstr>
      <vt:lpstr>Slide 37</vt:lpstr>
      <vt:lpstr>Slide 38</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satellite</dc:creator>
  <cp:lastModifiedBy>satellite</cp:lastModifiedBy>
  <cp:revision>131</cp:revision>
  <dcterms:created xsi:type="dcterms:W3CDTF">2015-03-22T16:42:46Z</dcterms:created>
  <dcterms:modified xsi:type="dcterms:W3CDTF">2016-03-29T18:10:47Z</dcterms:modified>
</cp:coreProperties>
</file>